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382" r:id="rId5"/>
    <p:sldId id="418" r:id="rId6"/>
    <p:sldId id="417" r:id="rId7"/>
    <p:sldId id="384" r:id="rId8"/>
    <p:sldId id="345" r:id="rId9"/>
    <p:sldId id="419" r:id="rId10"/>
    <p:sldId id="420" r:id="rId11"/>
    <p:sldId id="421" r:id="rId12"/>
    <p:sldId id="422" r:id="rId13"/>
    <p:sldId id="424" r:id="rId14"/>
    <p:sldId id="425" r:id="rId15"/>
    <p:sldId id="304" r:id="rId16"/>
    <p:sldId id="303" r:id="rId17"/>
    <p:sldId id="426" r:id="rId18"/>
    <p:sldId id="427" r:id="rId19"/>
    <p:sldId id="428" r:id="rId20"/>
    <p:sldId id="429" r:id="rId21"/>
    <p:sldId id="430" r:id="rId22"/>
    <p:sldId id="431" r:id="rId23"/>
    <p:sldId id="432" r:id="rId24"/>
    <p:sldId id="433" r:id="rId25"/>
    <p:sldId id="434" r:id="rId26"/>
    <p:sldId id="435" r:id="rId27"/>
    <p:sldId id="308" r:id="rId28"/>
    <p:sldId id="436" r:id="rId29"/>
    <p:sldId id="310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297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Proxima Nova" panose="02000506030000020004" pitchFamily="2" charset="0"/>
      <p:regular r:id="rId43"/>
      <p:bold r:id="rId44"/>
      <p:italic r:id="rId45"/>
      <p:boldItalic r:id="rId46"/>
    </p:embeddedFont>
    <p:embeddedFont>
      <p:font typeface="Proxima Nova Extrabold" panose="02000506030000020004" pitchFamily="2" charset="0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0EA00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0" autoAdjust="0"/>
    <p:restoredTop sz="94648"/>
  </p:normalViewPr>
  <p:slideViewPr>
    <p:cSldViewPr snapToGrid="0">
      <p:cViewPr varScale="1">
        <p:scale>
          <a:sx n="156" d="100"/>
          <a:sy n="156" d="100"/>
        </p:scale>
        <p:origin x="106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90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481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3529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200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401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16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849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3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521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342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35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236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410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373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5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9440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7199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22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145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21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720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057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3437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404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119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787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669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43869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088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80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44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007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98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52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79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7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65526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800" b="1" dirty="0">
                <a:latin typeface="Proxima Nova"/>
                <a:ea typeface="Proxima Nova"/>
                <a:cs typeface="Proxima Nova"/>
                <a:sym typeface="Proxima Nova"/>
              </a:rPr>
              <a:t>Denoising Diffusion Probabilistic Models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NIPS </a:t>
            </a:r>
            <a:r>
              <a:rPr 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20</a:t>
            </a: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Jonathan Ho, Ajay Jain, Pieter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Abbeel</a:t>
            </a:r>
            <a:endParaRPr sz="159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Beomsoon Park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 Function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71F9C5-912A-86D4-E341-446A97D6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09330"/>
            <a:ext cx="7772400" cy="72424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A437EFB4-233C-8D2A-B04E-E30EEBB86ED1}"/>
              </a:ext>
            </a:extLst>
          </p:cNvPr>
          <p:cNvSpPr/>
          <p:nvPr/>
        </p:nvSpPr>
        <p:spPr>
          <a:xfrm>
            <a:off x="1963263" y="3243466"/>
            <a:ext cx="247648" cy="315189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3EC0E333-1261-A59E-0E60-C8434853BEE8}"/>
                  </a:ext>
                </a:extLst>
              </p:cNvPr>
              <p:cNvSpPr/>
              <p:nvPr/>
            </p:nvSpPr>
            <p:spPr>
              <a:xfrm>
                <a:off x="2369101" y="3208827"/>
                <a:ext cx="4795308" cy="38446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All posteriors have become </a:t>
                </a:r>
                <a:r>
                  <a:rPr kumimoji="1" lang="en-US" altLang="ko-Kore-KR" sz="16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conditional</a:t>
                </a:r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3EC0E333-1261-A59E-0E60-C8434853B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01" y="3208827"/>
                <a:ext cx="4795308" cy="384465"/>
              </a:xfrm>
              <a:prstGeom prst="roundRect">
                <a:avLst/>
              </a:prstGeom>
              <a:blipFill>
                <a:blip r:embed="rId4"/>
                <a:stretch>
                  <a:fillRect b="-882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307ED806-9EF2-FE3C-5BEE-EEB2656E627D}"/>
              </a:ext>
            </a:extLst>
          </p:cNvPr>
          <p:cNvSpPr/>
          <p:nvPr/>
        </p:nvSpPr>
        <p:spPr>
          <a:xfrm>
            <a:off x="1963263" y="3893351"/>
            <a:ext cx="247648" cy="315189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E970A30-6289-F6CF-2733-D40F26A79423}"/>
              </a:ext>
            </a:extLst>
          </p:cNvPr>
          <p:cNvSpPr/>
          <p:nvPr/>
        </p:nvSpPr>
        <p:spPr>
          <a:xfrm>
            <a:off x="2369101" y="3858712"/>
            <a:ext cx="4795308" cy="3844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Objective function becomes </a:t>
            </a:r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tractable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06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indent="-368300"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 panose="02000506030000020004" pitchFamily="2" charset="0"/>
                    <a:ea typeface="Proxima Nova"/>
                    <a:cs typeface="Proxima Nova"/>
                    <a:sym typeface="Proxima Nova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𝑞</m:t>
                    </m:r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altLang="ko-Kore-KR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altLang="ko-Kore-KR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dk1"/>
                    </a:solidFill>
                    <a:latin typeface="Proxima Nova" panose="02000506030000020004" pitchFamily="2" charset="0"/>
                    <a:ea typeface="Proxima Nova"/>
                    <a:cs typeface="Proxima Nova"/>
                    <a:sym typeface="Proxima Nova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𝑞</m:t>
                    </m:r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altLang="ko-Kore-KR" sz="2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,</m:t>
                    </m:r>
                    <m:sSub>
                      <m:sSubPr>
                        <m:ctrlP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altLang="ko-Kore-KR" sz="22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dk1"/>
                  </a:solidFill>
                  <a:latin typeface="Proxima Nova" panose="02000506030000020004" pitchFamily="2" charset="0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539227-0841-976C-3F2D-0CBF90E87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174083"/>
            <a:ext cx="4724400" cy="469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B69C05-BB0B-BFD1-9DF0-BE7174ED31DD}"/>
                  </a:ext>
                </a:extLst>
              </p:cNvPr>
              <p:cNvSpPr txBox="1"/>
              <p:nvPr/>
            </p:nvSpPr>
            <p:spPr>
              <a:xfrm>
                <a:off x="2323887" y="2650132"/>
                <a:ext cx="4496225" cy="834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2400" dirty="0">
                    <a:latin typeface="Proxima Nova" panose="02000506030000020004" pitchFamily="2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≔1−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ko-Kore-KR" sz="2400" dirty="0"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sz="2400" dirty="0">
                    <a:latin typeface="Proxima Nova" panose="02000506030000020004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ko-Kore-KR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∏"/>
                        <m:limLoc m:val="subSup"/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kumimoji="1" lang="ko-Kore-KR" altLang="en-US" sz="24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B69C05-BB0B-BFD1-9DF0-BE7174ED3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887" y="2650132"/>
                <a:ext cx="4496225" cy="834652"/>
              </a:xfrm>
              <a:prstGeom prst="rect">
                <a:avLst/>
              </a:prstGeom>
              <a:blipFill>
                <a:blip r:embed="rId5"/>
                <a:stretch>
                  <a:fillRect t="-25373" b="-10597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332588B1-A06E-BDE2-1360-0903DC9B938E}"/>
              </a:ext>
            </a:extLst>
          </p:cNvPr>
          <p:cNvSpPr/>
          <p:nvPr/>
        </p:nvSpPr>
        <p:spPr>
          <a:xfrm>
            <a:off x="4422071" y="3631410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DAFE7A-5D44-26B7-95A4-B27493073D80}"/>
                  </a:ext>
                </a:extLst>
              </p:cNvPr>
              <p:cNvSpPr txBox="1"/>
              <p:nvPr/>
            </p:nvSpPr>
            <p:spPr>
              <a:xfrm>
                <a:off x="2323886" y="4104489"/>
                <a:ext cx="4496225" cy="545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ko-Kore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ko-Kore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ko-Kore-K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ko-Kore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ore-KR" sz="24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DAFE7A-5D44-26B7-95A4-B27493073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886" y="4104489"/>
                <a:ext cx="4496225" cy="5454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88DE93-EEAD-9E4D-04A3-AFA6E42391BD}"/>
                  </a:ext>
                </a:extLst>
              </p:cNvPr>
              <p:cNvSpPr txBox="1"/>
              <p:nvPr/>
            </p:nvSpPr>
            <p:spPr>
              <a:xfrm>
                <a:off x="4865914" y="3566552"/>
                <a:ext cx="3966386" cy="394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ore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ore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ore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ko-Kore-KR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ore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ore-KR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(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kumimoji="1" lang="en-US" altLang="ko-Kore-KR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ko-Kore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kumimoji="1" lang="en-US" altLang="ko-Kore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1" lang="en-US" altLang="ko-Kore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kumimoji="1" lang="en-US" altLang="ko-Kore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88DE93-EEAD-9E4D-04A3-AFA6E4239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14" y="3566552"/>
                <a:ext cx="3966386" cy="394403"/>
              </a:xfrm>
              <a:prstGeom prst="rect">
                <a:avLst/>
              </a:prstGeom>
              <a:blipFill>
                <a:blip r:embed="rId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440584C-6F7A-7357-76CC-7C54BED7B8F2}"/>
              </a:ext>
            </a:extLst>
          </p:cNvPr>
          <p:cNvSpPr/>
          <p:nvPr/>
        </p:nvSpPr>
        <p:spPr>
          <a:xfrm>
            <a:off x="2841171" y="4099656"/>
            <a:ext cx="3355522" cy="5697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45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indent="-368300"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 panose="02000506030000020004" pitchFamily="2" charset="0"/>
                    <a:ea typeface="Proxima Nova"/>
                    <a:cs typeface="Proxima Nova"/>
                    <a:sym typeface="Proxima Nova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𝑞</m:t>
                    </m:r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altLang="ko-Kore-KR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altLang="ko-Kore-KR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dk1"/>
                    </a:solidFill>
                    <a:latin typeface="Proxima Nova" panose="02000506030000020004" pitchFamily="2" charset="0"/>
                    <a:ea typeface="Proxima Nova"/>
                    <a:cs typeface="Proxima Nova"/>
                    <a:sym typeface="Proxima Nova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𝑞</m:t>
                    </m:r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altLang="ko-Kore-KR" sz="2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,</m:t>
                    </m:r>
                    <m:sSub>
                      <m:sSubPr>
                        <m:ctrlP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altLang="ko-Kore-KR" sz="22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dk1"/>
                  </a:solidFill>
                  <a:latin typeface="Proxima Nova" panose="02000506030000020004" pitchFamily="2" charset="0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A9243B-011D-6E50-E089-B4B7E22D5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571750"/>
            <a:ext cx="7772400" cy="950170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CA61D873-87C0-3703-14F0-7EA3524CE227}"/>
              </a:ext>
            </a:extLst>
          </p:cNvPr>
          <p:cNvSpPr/>
          <p:nvPr/>
        </p:nvSpPr>
        <p:spPr>
          <a:xfrm>
            <a:off x="1963263" y="3957605"/>
            <a:ext cx="247648" cy="315189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BA3CC78E-5546-8101-3570-AE35AB49F041}"/>
                  </a:ext>
                </a:extLst>
              </p:cNvPr>
              <p:cNvSpPr/>
              <p:nvPr/>
            </p:nvSpPr>
            <p:spPr>
              <a:xfrm>
                <a:off x="2385429" y="3742228"/>
                <a:ext cx="4795308" cy="745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ore-KR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sz="18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are known, we can get the approximation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ore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ore-KR" altLang="en-US" sz="18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BA3CC78E-5546-8101-3570-AE35AB49F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429" y="3742228"/>
                <a:ext cx="4795308" cy="745945"/>
              </a:xfrm>
              <a:prstGeom prst="roundRect">
                <a:avLst/>
              </a:prstGeom>
              <a:blipFill>
                <a:blip r:embed="rId5"/>
                <a:stretch>
                  <a:fillRect b="-322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778EBE-1460-6715-2321-3D0051993D42}"/>
              </a:ext>
            </a:extLst>
          </p:cNvPr>
          <p:cNvSpPr/>
          <p:nvPr/>
        </p:nvSpPr>
        <p:spPr>
          <a:xfrm>
            <a:off x="1449840" y="2924575"/>
            <a:ext cx="4550909" cy="59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863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indent="-368300"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 panose="02000506030000020004" pitchFamily="2" charset="0"/>
                    <a:ea typeface="Proxima Nova"/>
                    <a:cs typeface="Proxima Nova"/>
                    <a:sym typeface="Proxima Nova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𝑞</m:t>
                    </m:r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altLang="ko-Kore-KR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altLang="ko-Kore-KR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dk1"/>
                    </a:solidFill>
                    <a:latin typeface="Proxima Nova" panose="02000506030000020004" pitchFamily="2" charset="0"/>
                    <a:ea typeface="Proxima Nova"/>
                    <a:cs typeface="Proxima Nova"/>
                    <a:sym typeface="Proxima Nova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𝑞</m:t>
                    </m:r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altLang="ko-Kore-KR" sz="2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,</m:t>
                    </m:r>
                    <m:sSub>
                      <m:sSubPr>
                        <m:ctrlP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altLang="ko-Kore-KR" sz="22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dk1"/>
                  </a:solidFill>
                  <a:latin typeface="Proxima Nova" panose="02000506030000020004" pitchFamily="2" charset="0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7B25A2-9476-8666-6200-7EE29E1B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522764"/>
            <a:ext cx="7772400" cy="19452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54D3E4-DC49-8FFF-ABED-4BAEF4C6C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2123430"/>
            <a:ext cx="4178300" cy="39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5CB9E-ED66-C45E-3640-4F7D4E72236A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lilianweng.github.io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/posts/2021-07-11-diffusion-models/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418A4C-0CCC-ED34-92BA-F3C531F9F81D}"/>
                  </a:ext>
                </a:extLst>
              </p:cNvPr>
              <p:cNvSpPr txBox="1"/>
              <p:nvPr/>
            </p:nvSpPr>
            <p:spPr>
              <a:xfrm>
                <a:off x="2588807" y="4454677"/>
                <a:ext cx="3966386" cy="663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ore-KR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ko-Kore-K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ore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ore-KR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ko-Kore-KR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̃"/>
                                  <m:ctrlPr>
                                    <a:rPr kumimoji="1" lang="en-US" altLang="ko-Kore-KR" sz="16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acc>
                              <m:r>
                                <a:rPr kumimoji="1" lang="en-US" altLang="ko-Kore-K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ore-KR" sz="16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ore-KR" sz="16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ore-K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1" lang="en-US" altLang="ko-Kore-KR" sz="16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600" b="1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ore-KR" sz="1600" i="1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ko-Kore-K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kumimoji="1" lang="en-US" altLang="ko-Kore-KR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ko-Kore-K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kumimoji="1" lang="en-US" altLang="ko-Kore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kumimoji="1" lang="en-US" altLang="ko-Kore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ko-Kore-KR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ko-Kore-KR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418A4C-0CCC-ED34-92BA-F3C531F9F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807" y="4454677"/>
                <a:ext cx="3966386" cy="663067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39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indent="-368300"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 panose="02000506030000020004" pitchFamily="2" charset="0"/>
                    <a:ea typeface="Proxima Nova"/>
                    <a:cs typeface="Proxima Nova"/>
                    <a:sym typeface="Proxima Nova"/>
                  </a:rPr>
                  <a:t>Derivation of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𝑞</m:t>
                    </m:r>
                    <m:r>
                      <a:rPr lang="en-US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altLang="ko-Kore-KR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altLang="ko-Kore-KR" sz="22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chemeClr val="dk1"/>
                    </a:solidFill>
                    <a:latin typeface="Proxima Nova" panose="02000506030000020004" pitchFamily="2" charset="0"/>
                    <a:ea typeface="Proxima Nova"/>
                    <a:cs typeface="Proxima Nova"/>
                    <a:sym typeface="Proxima Nova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𝑞</m:t>
                    </m:r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Proxima Nova"/>
                        <a:cs typeface="Proxima Nova"/>
                        <a:sym typeface="Proxima Nova"/>
                      </a:rPr>
                      <m:t>(</m:t>
                    </m:r>
                    <m:sSub>
                      <m:sSubPr>
                        <m:ctrlP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−1</m:t>
                        </m:r>
                      </m:sub>
                    </m:sSub>
                    <m:r>
                      <a:rPr lang="en-US" altLang="ko-Kore-KR" sz="2200" b="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|</m:t>
                    </m:r>
                    <m:sSub>
                      <m:sSubPr>
                        <m:ctrlP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𝑡</m:t>
                        </m:r>
                      </m:sub>
                    </m:sSub>
                    <m:r>
                      <a:rPr lang="en-US" altLang="ko-Kore-KR" sz="2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,</m:t>
                    </m:r>
                    <m:sSub>
                      <m:sSubPr>
                        <m:ctrlP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1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𝒙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  <m:r>
                      <a:rPr lang="en-US" altLang="ko-Kore-KR" sz="2200" b="1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Proxima Nova"/>
                      </a:rPr>
                      <m:t>)</m:t>
                    </m:r>
                  </m:oMath>
                </a14:m>
                <a:endParaRPr lang="en-US" sz="2200" dirty="0">
                  <a:solidFill>
                    <a:schemeClr val="dk1"/>
                  </a:solidFill>
                  <a:latin typeface="Proxima Nova" panose="02000506030000020004" pitchFamily="2" charset="0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5CB9E-ED66-C45E-3640-4F7D4E72236A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lilianweng.github.io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/posts/2021-07-11-diffusion-models/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65C542-6570-432C-DE7E-DA1564074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" y="2026154"/>
            <a:ext cx="7289800" cy="2743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3C2CA14-B387-529E-5139-FC47AE62F318}"/>
              </a:ext>
            </a:extLst>
          </p:cNvPr>
          <p:cNvSpPr/>
          <p:nvPr/>
        </p:nvSpPr>
        <p:spPr>
          <a:xfrm>
            <a:off x="2228850" y="4093335"/>
            <a:ext cx="3434234" cy="676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566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294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295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Manipulation on Objective Function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753E0F-64E9-49F2-199D-4AE97C158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27603"/>
            <a:ext cx="7772400" cy="7242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134D36-5621-0666-16A0-5B69CA11D237}"/>
              </a:ext>
            </a:extLst>
          </p:cNvPr>
          <p:cNvSpPr/>
          <p:nvPr/>
        </p:nvSpPr>
        <p:spPr>
          <a:xfrm>
            <a:off x="970666" y="2896558"/>
            <a:ext cx="2205241" cy="676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3DD79F-1592-5A18-16A4-741D2D0DF302}"/>
              </a:ext>
            </a:extLst>
          </p:cNvPr>
          <p:cNvSpPr/>
          <p:nvPr/>
        </p:nvSpPr>
        <p:spPr>
          <a:xfrm>
            <a:off x="3233057" y="2896558"/>
            <a:ext cx="3608614" cy="676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730855-85B7-260C-A82D-2905087D4C7C}"/>
              </a:ext>
            </a:extLst>
          </p:cNvPr>
          <p:cNvSpPr/>
          <p:nvPr/>
        </p:nvSpPr>
        <p:spPr>
          <a:xfrm>
            <a:off x="6898820" y="2898310"/>
            <a:ext cx="1377043" cy="676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9896390-8FD1-04DE-3A99-EF8EBF4D281D}"/>
              </a:ext>
            </a:extLst>
          </p:cNvPr>
          <p:cNvSpPr/>
          <p:nvPr/>
        </p:nvSpPr>
        <p:spPr>
          <a:xfrm>
            <a:off x="1844686" y="3669801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1</a:t>
            </a:r>
            <a:endParaRPr kumimoji="1" lang="ko-Kore-KR" altLang="en-US" sz="20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A482799-F69B-E876-7AF7-B16EFFA8C615}"/>
              </a:ext>
            </a:extLst>
          </p:cNvPr>
          <p:cNvSpPr/>
          <p:nvPr/>
        </p:nvSpPr>
        <p:spPr>
          <a:xfrm>
            <a:off x="7358741" y="3669801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2</a:t>
            </a:r>
            <a:endParaRPr kumimoji="1" lang="ko-Kore-KR" altLang="en-US" sz="20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CB6682-6695-4A65-E743-A2D7A158BBEA}"/>
              </a:ext>
            </a:extLst>
          </p:cNvPr>
          <p:cNvSpPr/>
          <p:nvPr/>
        </p:nvSpPr>
        <p:spPr>
          <a:xfrm>
            <a:off x="4808764" y="3671983"/>
            <a:ext cx="4572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b="1" dirty="0">
                <a:solidFill>
                  <a:schemeClr val="tx1"/>
                </a:solidFill>
                <a:latin typeface="Proxima Nova" panose="02000506030000020004" pitchFamily="2" charset="0"/>
              </a:rPr>
              <a:t>3</a:t>
            </a:r>
            <a:endParaRPr kumimoji="1" lang="ko-Kore-KR" altLang="en-US" sz="20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0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Forward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𝐿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𝑇</m:t>
                        </m:r>
                      </m:sub>
                    </m:sSub>
                  </m:oMath>
                </a14:m>
                <a:endParaRPr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753E0F-64E9-49F2-199D-4AE97C15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517" y="1454538"/>
            <a:ext cx="4996166" cy="4655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134D36-5621-0666-16A0-5B69CA11D237}"/>
              </a:ext>
            </a:extLst>
          </p:cNvPr>
          <p:cNvSpPr/>
          <p:nvPr/>
        </p:nvSpPr>
        <p:spPr>
          <a:xfrm>
            <a:off x="4179231" y="1381074"/>
            <a:ext cx="1429634" cy="572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82B0E531-9E26-7BE2-E502-360A7B4C918D}"/>
                  </a:ext>
                </a:extLst>
              </p:cNvPr>
              <p:cNvSpPr/>
              <p:nvPr/>
            </p:nvSpPr>
            <p:spPr>
              <a:xfrm>
                <a:off x="2174345" y="2325670"/>
                <a:ext cx="4795308" cy="745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8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sz="18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No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learnable parameters</a:t>
                </a:r>
                <a:endParaRPr kumimoji="1" lang="ko-Kore-KR" altLang="en-US" sz="18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82B0E531-9E26-7BE2-E502-360A7B4C9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345" y="2325670"/>
                <a:ext cx="4795308" cy="745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C2703D9D-03C2-08DE-D3EF-DFC79194FEA6}"/>
              </a:ext>
            </a:extLst>
          </p:cNvPr>
          <p:cNvSpPr/>
          <p:nvPr/>
        </p:nvSpPr>
        <p:spPr>
          <a:xfrm>
            <a:off x="4412796" y="3261724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70517C04-53F0-0AA4-F8C4-DA53BDD7BE82}"/>
                  </a:ext>
                </a:extLst>
              </p:cNvPr>
              <p:cNvSpPr/>
              <p:nvPr/>
            </p:nvSpPr>
            <p:spPr>
              <a:xfrm>
                <a:off x="2174345" y="3828362"/>
                <a:ext cx="4795308" cy="74594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1" lang="en-US" altLang="ko-Kore-KR" sz="18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sz="18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Constant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(or being </a:t>
                </a:r>
                <a:r>
                  <a:rPr kumimoji="1" lang="en-US" altLang="ko-Kore-KR" sz="18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ignored</a:t>
                </a:r>
                <a:r>
                  <a:rPr kumimoji="1" lang="en-US" altLang="ko-Kore-KR" sz="18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)</a:t>
                </a:r>
                <a:endParaRPr kumimoji="1" lang="ko-Kore-KR" altLang="en-US" sz="18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70517C04-53F0-0AA4-F8C4-DA53BDD7BE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345" y="3828362"/>
                <a:ext cx="4795308" cy="745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14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Data Scaling, Reverse Process Decoder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𝐿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</m:oMath>
                </a14:m>
                <a:endParaRPr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2B0E531-9E26-7BE2-E502-360A7B4C918D}"/>
              </a:ext>
            </a:extLst>
          </p:cNvPr>
          <p:cNvSpPr/>
          <p:nvPr/>
        </p:nvSpPr>
        <p:spPr>
          <a:xfrm>
            <a:off x="311699" y="2105239"/>
            <a:ext cx="8520600" cy="248747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F46A8-CE22-13F5-84D5-E898FB02BD3C}"/>
              </a:ext>
            </a:extLst>
          </p:cNvPr>
          <p:cNvSpPr txBox="1"/>
          <p:nvPr/>
        </p:nvSpPr>
        <p:spPr>
          <a:xfrm>
            <a:off x="473528" y="2211359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atin typeface="Proxima Nova" panose="02000506030000020004" pitchFamily="2" charset="0"/>
              </a:rPr>
              <a:t>Data Scaling Assumption</a:t>
            </a:r>
            <a:endParaRPr kumimoji="1" lang="ko-Kore-KR" altLang="en-US" b="1" dirty="0">
              <a:latin typeface="Proxima Nova" panose="02000506030000020004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1FB881-EA75-9500-016D-8516DBD6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64" y="2519136"/>
            <a:ext cx="1942125" cy="19338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BE9D-F1D2-F75C-5361-5FE94EE94B45}"/>
                  </a:ext>
                </a:extLst>
              </p:cNvPr>
              <p:cNvSpPr txBox="1"/>
              <p:nvPr/>
            </p:nvSpPr>
            <p:spPr>
              <a:xfrm>
                <a:off x="2627925" y="2867561"/>
                <a:ext cx="17172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Proxima Nova" panose="02000506030000020004" pitchFamily="2" charset="0"/>
                  </a:rPr>
                  <a:t>Integers in</a:t>
                </a:r>
                <a:r>
                  <a:rPr kumimoji="1" lang="en-US" altLang="ko-Kore-KR" b="1" dirty="0">
                    <a:latin typeface="Proxima Nova" panose="02000506030000020004" pitchFamily="2" charset="0"/>
                  </a:rPr>
                  <a:t> 0 </a:t>
                </a:r>
                <a14:m>
                  <m:oMath xmlns:m="http://schemas.openxmlformats.org/officeDocument/2006/math">
                    <m:r>
                      <a:rPr kumimoji="1" lang="en-US" altLang="ko-Kore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kumimoji="1" lang="en-US" altLang="ko-Kore-KR" b="1" dirty="0">
                    <a:latin typeface="Proxima Nova" panose="02000506030000020004" pitchFamily="2" charset="0"/>
                  </a:rPr>
                  <a:t> 255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BE9D-F1D2-F75C-5361-5FE94EE94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925" y="2867561"/>
                <a:ext cx="1717222" cy="307777"/>
              </a:xfrm>
              <a:prstGeom prst="rect">
                <a:avLst/>
              </a:prstGeom>
              <a:blipFill>
                <a:blip r:embed="rId5"/>
                <a:stretch>
                  <a:fillRect l="-730" r="-730" b="-19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EEA90DC6-BCB2-CE2C-7F57-C71354B3FE40}"/>
              </a:ext>
            </a:extLst>
          </p:cNvPr>
          <p:cNvSpPr/>
          <p:nvPr/>
        </p:nvSpPr>
        <p:spPr>
          <a:xfrm>
            <a:off x="3327332" y="3312884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E39108-4FA8-3894-E815-AE483F095F27}"/>
                  </a:ext>
                </a:extLst>
              </p:cNvPr>
              <p:cNvSpPr txBox="1"/>
              <p:nvPr/>
            </p:nvSpPr>
            <p:spPr>
              <a:xfrm>
                <a:off x="2611597" y="3755561"/>
                <a:ext cx="17172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b="1" dirty="0">
                    <a:latin typeface="Proxima Nova" panose="02000506030000020004" pitchFamily="2" charset="0"/>
                  </a:rPr>
                  <a:t>-1 </a:t>
                </a:r>
                <a14:m>
                  <m:oMath xmlns:m="http://schemas.openxmlformats.org/officeDocument/2006/math">
                    <m:r>
                      <a:rPr kumimoji="1" lang="en-US" altLang="ko-Kore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kumimoji="1" lang="en-US" altLang="ko-Kore-KR" b="1" dirty="0">
                    <a:latin typeface="Proxima Nova" panose="02000506030000020004" pitchFamily="2" charset="0"/>
                  </a:rPr>
                  <a:t> 1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E39108-4FA8-3894-E815-AE483F095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597" y="3755561"/>
                <a:ext cx="1717222" cy="307777"/>
              </a:xfrm>
              <a:prstGeom prst="rect">
                <a:avLst/>
              </a:prstGeom>
              <a:blipFill>
                <a:blip r:embed="rId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C9C0A82-5242-3547-9D12-54DF007560A0}"/>
              </a:ext>
            </a:extLst>
          </p:cNvPr>
          <p:cNvSpPr txBox="1"/>
          <p:nvPr/>
        </p:nvSpPr>
        <p:spPr>
          <a:xfrm>
            <a:off x="3645739" y="3312266"/>
            <a:ext cx="1717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dirty="0">
                <a:latin typeface="Proxima Nova" panose="02000506030000020004" pitchFamily="2" charset="0"/>
              </a:rPr>
              <a:t>Linear Scaling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1A1AF198-0123-6872-4EDD-A12CCFB1101B}"/>
              </a:ext>
            </a:extLst>
          </p:cNvPr>
          <p:cNvSpPr/>
          <p:nvPr/>
        </p:nvSpPr>
        <p:spPr>
          <a:xfrm>
            <a:off x="5079934" y="3005501"/>
            <a:ext cx="247648" cy="92130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20871632-B41C-E267-5AC5-0D72DF8F2751}"/>
                  </a:ext>
                </a:extLst>
              </p:cNvPr>
              <p:cNvSpPr/>
              <p:nvPr/>
            </p:nvSpPr>
            <p:spPr>
              <a:xfrm>
                <a:off x="5495582" y="3225131"/>
                <a:ext cx="3168717" cy="5146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Consistently provided scaled inputs starting from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20871632-B41C-E267-5AC5-0D72DF8F2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582" y="3225131"/>
                <a:ext cx="3168717" cy="514692"/>
              </a:xfrm>
              <a:prstGeom prst="roundRect">
                <a:avLst/>
              </a:prstGeom>
              <a:blipFill>
                <a:blip r:embed="rId7"/>
                <a:stretch>
                  <a:fillRect b="-909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31B5B36-1FFF-DDFF-07B4-FC43B44C425E}"/>
              </a:ext>
            </a:extLst>
          </p:cNvPr>
          <p:cNvSpPr txBox="1"/>
          <p:nvPr/>
        </p:nvSpPr>
        <p:spPr>
          <a:xfrm>
            <a:off x="6545401" y="3727163"/>
            <a:ext cx="2118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100" dirty="0">
                <a:latin typeface="Proxima Nova" panose="02000506030000020004" pitchFamily="2" charset="0"/>
              </a:rPr>
              <a:t>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6237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Data Scaling, Reverse Process Decoder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𝐿</m:t>
                        </m:r>
                      </m:e>
                      <m:sub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0</m:t>
                        </m:r>
                      </m:sub>
                    </m:sSub>
                  </m:oMath>
                </a14:m>
                <a:endParaRPr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3C1942-F707-C1DC-B286-43C62D5DF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4992" y="1902338"/>
            <a:ext cx="4996166" cy="4655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303634-5E27-FFFD-F551-548C23BE8BFD}"/>
              </a:ext>
            </a:extLst>
          </p:cNvPr>
          <p:cNvSpPr/>
          <p:nvPr/>
        </p:nvSpPr>
        <p:spPr>
          <a:xfrm>
            <a:off x="8025492" y="1861947"/>
            <a:ext cx="930725" cy="572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9DC671-EA50-3175-2A99-8DB8D6118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2671335"/>
            <a:ext cx="7772400" cy="16838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B620A2-4963-B390-3FA8-969783796E14}"/>
                  </a:ext>
                </a:extLst>
              </p:cNvPr>
              <p:cNvSpPr txBox="1"/>
              <p:nvPr/>
            </p:nvSpPr>
            <p:spPr>
              <a:xfrm>
                <a:off x="1269811" y="2361122"/>
                <a:ext cx="6270177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Proxima Nova" panose="02000506030000020004" pitchFamily="2" charset="0"/>
                  </a:rPr>
                  <a:t>[</a:t>
                </a:r>
                <a:r>
                  <a:rPr kumimoji="1" lang="en-US" altLang="ko-Kore-KR" b="1" dirty="0">
                    <a:latin typeface="Proxima Nova" panose="02000506030000020004" pitchFamily="2" charset="0"/>
                  </a:rPr>
                  <a:t>Independent Discrete Decoder</a:t>
                </a:r>
                <a:r>
                  <a:rPr kumimoji="1" lang="en-US" altLang="ko-Kore-KR" dirty="0">
                    <a:latin typeface="Proxima Nova" panose="02000506030000020004" pitchFamily="2" charset="0"/>
                  </a:rPr>
                  <a:t> derived from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ore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]</a:t>
                </a:r>
                <a:endParaRPr kumimoji="1" lang="en-US" altLang="ko-Kore-KR" b="1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B620A2-4963-B390-3FA8-969783796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811" y="2361122"/>
                <a:ext cx="6270177" cy="310213"/>
              </a:xfrm>
              <a:prstGeom prst="rect">
                <a:avLst/>
              </a:prstGeom>
              <a:blipFill>
                <a:blip r:embed="rId6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4F66D5-9A59-EC55-C2FE-50FB61EBD6A7}"/>
              </a:ext>
            </a:extLst>
          </p:cNvPr>
          <p:cNvSpPr/>
          <p:nvPr/>
        </p:nvSpPr>
        <p:spPr>
          <a:xfrm>
            <a:off x="809181" y="4510275"/>
            <a:ext cx="247648" cy="31021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121E0D36-B62F-E508-3E00-CFBBE5391334}"/>
                  </a:ext>
                </a:extLst>
              </p:cNvPr>
              <p:cNvSpPr/>
              <p:nvPr/>
            </p:nvSpPr>
            <p:spPr>
              <a:xfrm>
                <a:off x="1236183" y="4424972"/>
                <a:ext cx="6944431" cy="51469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Calculating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discrete log-likelihood</a:t>
                </a:r>
              </a:p>
              <a:p>
                <a:pPr algn="ctr"/>
                <a:r>
                  <a:rPr lang="en-US" altLang="ko-KR" sz="14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:r>
                  <a:rPr lang="en-US" altLang="ko-KR" sz="14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Make sure all terms in the objective to differentiable 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121E0D36-B62F-E508-3E00-CFBBE5391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183" y="4424972"/>
                <a:ext cx="6944431" cy="514692"/>
              </a:xfrm>
              <a:prstGeom prst="roundRect">
                <a:avLst/>
              </a:prstGeom>
              <a:blipFill>
                <a:blip r:embed="rId7"/>
                <a:stretch>
                  <a:fillRect b="-681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92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81535" y="1223682"/>
            <a:ext cx="8760759" cy="353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Introduction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Background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Diffusion Models and Denoising Autoencoders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Experiments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altLang="ko-KR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Reverse</a:t>
                </a: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𝐿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1: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𝑇</m:t>
                        </m:r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−1</m:t>
                        </m:r>
                      </m:sub>
                    </m:sSub>
                  </m:oMath>
                </a14:m>
                <a:endParaRPr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753E0F-64E9-49F2-199D-4AE97C15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23" y="1905026"/>
            <a:ext cx="6574953" cy="6126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134D36-5621-0666-16A0-5B69CA11D237}"/>
              </a:ext>
            </a:extLst>
          </p:cNvPr>
          <p:cNvSpPr/>
          <p:nvPr/>
        </p:nvSpPr>
        <p:spPr>
          <a:xfrm>
            <a:off x="3456222" y="1921354"/>
            <a:ext cx="3107864" cy="612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2A90DC-7B35-F04E-DDA0-56622A963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239" y="2785391"/>
            <a:ext cx="4476751" cy="3428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9A9507-B79E-4AED-32D0-5A72B84A902A}"/>
                  </a:ext>
                </a:extLst>
              </p:cNvPr>
              <p:cNvSpPr txBox="1"/>
              <p:nvPr/>
            </p:nvSpPr>
            <p:spPr>
              <a:xfrm>
                <a:off x="6107694" y="2784291"/>
                <a:ext cx="1712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kumimoji="1" lang="en-US" altLang="ko-KR" sz="1800" dirty="0">
                    <a:latin typeface="Proxima Nova" panose="02000506030000020004" pitchFamily="2" charset="0"/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1&lt;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ko-KR" alt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en-US" altLang="ko-Kore-KR" sz="1800" b="1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9A9507-B79E-4AED-32D0-5A72B84A9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694" y="2784291"/>
                <a:ext cx="1712882" cy="369332"/>
              </a:xfrm>
              <a:prstGeom prst="rect">
                <a:avLst/>
              </a:prstGeom>
              <a:blipFill>
                <a:blip r:embed="rId6"/>
                <a:stretch>
                  <a:fillRect l="-2206" t="-10000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CE1ADDC5-AD3E-1493-223F-106A3AC40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37" y="3815755"/>
            <a:ext cx="1182364" cy="369489"/>
          </a:xfrm>
          <a:prstGeom prst="rect">
            <a:avLst/>
          </a:prstGeom>
        </p:spPr>
      </p:pic>
      <p:sp>
        <p:nvSpPr>
          <p:cNvPr id="12" name="왼쪽 중괄호[L] 11">
            <a:extLst>
              <a:ext uri="{FF2B5EF4-FFF2-40B4-BE49-F238E27FC236}">
                <a16:creationId xmlns:a16="http://schemas.microsoft.com/office/drawing/2014/main" id="{7A6FD152-4376-88A1-38C2-600150242197}"/>
              </a:ext>
            </a:extLst>
          </p:cNvPr>
          <p:cNvSpPr/>
          <p:nvPr/>
        </p:nvSpPr>
        <p:spPr>
          <a:xfrm>
            <a:off x="1873719" y="3486150"/>
            <a:ext cx="232666" cy="1028700"/>
          </a:xfrm>
          <a:prstGeom prst="leftBrace">
            <a:avLst>
              <a:gd name="adj1" fmla="val 5395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18ED8C9-D89A-6938-0C3D-D8152F9CC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403" y="3295650"/>
            <a:ext cx="1041400" cy="381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28B0C4-B9E9-928B-BAEB-4FBEA8547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7403" y="4263921"/>
            <a:ext cx="2755900" cy="457200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96C22F4D-6D7F-EE4F-1791-CA379AC81564}"/>
              </a:ext>
            </a:extLst>
          </p:cNvPr>
          <p:cNvSpPr/>
          <p:nvPr/>
        </p:nvSpPr>
        <p:spPr>
          <a:xfrm>
            <a:off x="5023935" y="3554028"/>
            <a:ext cx="247648" cy="92130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EE4AFA-FA41-E854-AE22-E5D00394F393}"/>
              </a:ext>
            </a:extLst>
          </p:cNvPr>
          <p:cNvSpPr txBox="1"/>
          <p:nvPr/>
        </p:nvSpPr>
        <p:spPr>
          <a:xfrm>
            <a:off x="5303231" y="3735377"/>
            <a:ext cx="4710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1800" b="1" dirty="0">
                <a:latin typeface="Proxima Nova" panose="02000506030000020004" pitchFamily="2" charset="0"/>
              </a:rPr>
              <a:t>Similar Results</a:t>
            </a:r>
          </a:p>
          <a:p>
            <a:pPr algn="just"/>
            <a:r>
              <a:rPr kumimoji="1" lang="en-US" altLang="ko-Kore-KR" b="1" dirty="0">
                <a:latin typeface="Proxima Nova" panose="02000506030000020004" pitchFamily="2" charset="0"/>
              </a:rPr>
              <a:t>(1</a:t>
            </a:r>
            <a:r>
              <a:rPr kumimoji="1" lang="en-US" altLang="ko-Kore-KR" b="1" baseline="30000" dirty="0">
                <a:latin typeface="Proxima Nova" panose="02000506030000020004" pitchFamily="2" charset="0"/>
              </a:rPr>
              <a:t>st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 option is adopted for this experiment)</a:t>
            </a:r>
          </a:p>
        </p:txBody>
      </p:sp>
    </p:spTree>
    <p:extLst>
      <p:ext uri="{BB962C8B-B14F-4D97-AF65-F5344CB8AC3E}">
        <p14:creationId xmlns:p14="http://schemas.microsoft.com/office/powerpoint/2010/main" val="928545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altLang="ko-KR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Reverse</a:t>
                </a: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𝐿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1: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𝑇</m:t>
                        </m:r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−1</m:t>
                        </m:r>
                      </m:sub>
                    </m:sSub>
                  </m:oMath>
                </a14:m>
                <a:endParaRPr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753E0F-64E9-49F2-199D-4AE97C15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523" y="1905026"/>
            <a:ext cx="6574953" cy="6126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134D36-5621-0666-16A0-5B69CA11D237}"/>
              </a:ext>
            </a:extLst>
          </p:cNvPr>
          <p:cNvSpPr/>
          <p:nvPr/>
        </p:nvSpPr>
        <p:spPr>
          <a:xfrm>
            <a:off x="3456222" y="1921354"/>
            <a:ext cx="3107864" cy="612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E09716-3565-DE80-D8A6-67129E2DE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49" y="4073822"/>
            <a:ext cx="6184900" cy="81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2EDD4C-83E5-B347-666C-FD00C6483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008" y="3208036"/>
            <a:ext cx="3737429" cy="2697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38B1E5-1F23-6610-F855-E0036DFDA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221" y="3188799"/>
            <a:ext cx="3829579" cy="28078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7D2A4B-10E6-6F9F-9788-C1D7AAA9D154}"/>
              </a:ext>
            </a:extLst>
          </p:cNvPr>
          <p:cNvSpPr/>
          <p:nvPr/>
        </p:nvSpPr>
        <p:spPr>
          <a:xfrm>
            <a:off x="3068163" y="3182043"/>
            <a:ext cx="973158" cy="327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A582C0-3168-6112-22A2-377C6F634D60}"/>
              </a:ext>
            </a:extLst>
          </p:cNvPr>
          <p:cNvSpPr/>
          <p:nvPr/>
        </p:nvSpPr>
        <p:spPr>
          <a:xfrm>
            <a:off x="7229228" y="3170919"/>
            <a:ext cx="877908" cy="327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C30A2CA5-B224-A64D-DF45-C8B06BC4FB6A}"/>
              </a:ext>
            </a:extLst>
          </p:cNvPr>
          <p:cNvSpPr/>
          <p:nvPr/>
        </p:nvSpPr>
        <p:spPr>
          <a:xfrm>
            <a:off x="3395538" y="2667558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D4DF5E21-59C4-D05B-6B77-9B11792FD97D}"/>
              </a:ext>
            </a:extLst>
          </p:cNvPr>
          <p:cNvSpPr/>
          <p:nvPr/>
        </p:nvSpPr>
        <p:spPr>
          <a:xfrm>
            <a:off x="5430057" y="2661265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B5203D93-A5F3-1BC8-213D-F971A81E1DD1}"/>
              </a:ext>
            </a:extLst>
          </p:cNvPr>
          <p:cNvSpPr/>
          <p:nvPr/>
        </p:nvSpPr>
        <p:spPr>
          <a:xfrm>
            <a:off x="4034768" y="3767923"/>
            <a:ext cx="1395289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B7CBD122-C1D3-3369-87CB-E3DE8EB46903}"/>
              </a:ext>
            </a:extLst>
          </p:cNvPr>
          <p:cNvSpPr/>
          <p:nvPr/>
        </p:nvSpPr>
        <p:spPr>
          <a:xfrm>
            <a:off x="641729" y="3081606"/>
            <a:ext cx="3905779" cy="52885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C34C7865-1B9B-C23B-6804-FFC902C1DB7D}"/>
              </a:ext>
            </a:extLst>
          </p:cNvPr>
          <p:cNvSpPr/>
          <p:nvPr/>
        </p:nvSpPr>
        <p:spPr>
          <a:xfrm>
            <a:off x="4825815" y="3086120"/>
            <a:ext cx="3905779" cy="52885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8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altLang="ko-KR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Reverse</a:t>
                </a: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𝐿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1: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𝑇</m:t>
                        </m:r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−1</m:t>
                        </m:r>
                      </m:sub>
                    </m:sSub>
                  </m:oMath>
                </a14:m>
                <a:endParaRPr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973AA-F5EF-DE57-84C1-B69053720C9E}"/>
                  </a:ext>
                </a:extLst>
              </p:cNvPr>
              <p:cNvSpPr txBox="1"/>
              <p:nvPr/>
            </p:nvSpPr>
            <p:spPr>
              <a:xfrm>
                <a:off x="4444427" y="2299047"/>
                <a:ext cx="4715520" cy="432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ore-KR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ore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kumimoji="1" lang="en-US" altLang="ko-Kore-KR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ore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ore-KR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ore-KR" sz="18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kumimoji="1" lang="en-US" altLang="ko-Kore-KR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kumimoji="1" lang="en-US" altLang="ko-Kore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kumimoji="1" lang="en-US" altLang="ko-Kore-KR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ore-K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ko-Kore-KR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kumimoji="1" lang="en-US" altLang="ko-Kore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for </a:t>
                </a:r>
                <a14:m>
                  <m:oMath xmlns:m="http://schemas.openxmlformats.org/officeDocument/2006/math">
                    <m:r>
                      <a:rPr kumimoji="1" lang="en-US" altLang="ko-Kore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kumimoji="1"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ore-KR" sz="18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2973AA-F5EF-DE57-84C1-B69053720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427" y="2299047"/>
                <a:ext cx="4715520" cy="432170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588B23F-CD2C-B2D7-A8D6-775A3CFC8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04" y="1941380"/>
            <a:ext cx="3439130" cy="143144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9FC851D-F840-CB22-1993-ED387B4AC0D8}"/>
              </a:ext>
            </a:extLst>
          </p:cNvPr>
          <p:cNvSpPr/>
          <p:nvPr/>
        </p:nvSpPr>
        <p:spPr>
          <a:xfrm>
            <a:off x="4196779" y="2355253"/>
            <a:ext cx="247648" cy="43217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356699-66E2-6B6D-E913-97513F533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50" y="3372826"/>
            <a:ext cx="7772400" cy="15643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708A8D-7D76-4BEE-7146-56C8E64E6CBB}"/>
              </a:ext>
            </a:extLst>
          </p:cNvPr>
          <p:cNvSpPr/>
          <p:nvPr/>
        </p:nvSpPr>
        <p:spPr>
          <a:xfrm>
            <a:off x="8286750" y="4016829"/>
            <a:ext cx="382800" cy="866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28C412-A400-D167-138B-EFECFF8783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434" y="3981877"/>
            <a:ext cx="2417922" cy="3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4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altLang="ko-KR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Reverse</a:t>
                </a: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𝐿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1: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𝑇</m:t>
                        </m:r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−1</m:t>
                        </m:r>
                      </m:sub>
                    </m:sSub>
                  </m:oMath>
                </a14:m>
                <a:endParaRPr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E47BB6A7-5E02-2897-FD0B-AC0847531AFA}"/>
                  </a:ext>
                </a:extLst>
              </p:cNvPr>
              <p:cNvSpPr/>
              <p:nvPr/>
            </p:nvSpPr>
            <p:spPr>
              <a:xfrm>
                <a:off x="3181828" y="2539093"/>
                <a:ext cx="2798893" cy="4383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Manipulation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</m:d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E47BB6A7-5E02-2897-FD0B-AC0847531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28" y="2539093"/>
                <a:ext cx="2798893" cy="43836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E23EB254-C17D-3468-28A8-50DC001A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275" y="1449976"/>
            <a:ext cx="4253593" cy="5037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30423E-6B57-3EF8-4AF8-EA1F3237C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31" y="3391430"/>
            <a:ext cx="7120285" cy="57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A1CD35-721E-18F9-8708-49A3CB0086B1}"/>
              </a:ext>
            </a:extLst>
          </p:cNvPr>
          <p:cNvSpPr txBox="1"/>
          <p:nvPr/>
        </p:nvSpPr>
        <p:spPr>
          <a:xfrm>
            <a:off x="1446184" y="2971063"/>
            <a:ext cx="6270177" cy="31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Aim to predict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the mean of posterior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F3CBB6-9F5B-9DE4-9702-8206B8D99009}"/>
              </a:ext>
            </a:extLst>
          </p:cNvPr>
          <p:cNvSpPr/>
          <p:nvPr/>
        </p:nvSpPr>
        <p:spPr>
          <a:xfrm>
            <a:off x="7274379" y="3537385"/>
            <a:ext cx="740019" cy="283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D09640C3-3A6F-83AC-530D-BE5F8B7DC920}"/>
                  </a:ext>
                </a:extLst>
              </p:cNvPr>
              <p:cNvSpPr/>
              <p:nvPr/>
            </p:nvSpPr>
            <p:spPr>
              <a:xfrm>
                <a:off x="1773107" y="4222135"/>
                <a:ext cx="5648229" cy="4383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: Predict </a:t>
                </a:r>
                <a14:m>
                  <m:oMath xmlns:m="http://schemas.openxmlformats.org/officeDocument/2006/math"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ko-Kore-KR" altLang="en-US" b="1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D09640C3-3A6F-83AC-530D-BE5F8B7DC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107" y="4222135"/>
                <a:ext cx="5648229" cy="4383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86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altLang="ko-KR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Reverse</a:t>
                </a: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22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</m:ctrlPr>
                      </m:sSubPr>
                      <m:e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𝐿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1:</m:t>
                        </m:r>
                        <m:r>
                          <a:rPr lang="en-US" altLang="ko-Kore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𝑇</m:t>
                        </m:r>
                        <m:r>
                          <a:rPr lang="en-US" altLang="ko-KR" sz="22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Proxima Nova"/>
                          </a:rPr>
                          <m:t>−1</m:t>
                        </m:r>
                      </m:sub>
                    </m:sSub>
                  </m:oMath>
                </a14:m>
                <a:endParaRPr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5281BB3B-B7E3-4653-9456-0FB896C2D4F8}"/>
                  </a:ext>
                </a:extLst>
              </p:cNvPr>
              <p:cNvSpPr/>
              <p:nvPr/>
            </p:nvSpPr>
            <p:spPr>
              <a:xfrm>
                <a:off x="319864" y="1992742"/>
                <a:ext cx="1390172" cy="4383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Objective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5281BB3B-B7E3-4653-9456-0FB896C2D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64" y="1992742"/>
                <a:ext cx="1390172" cy="43836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0F04B78-BDBA-E22F-CCCD-0B4109040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6" y="2502727"/>
            <a:ext cx="3701180" cy="572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25C469-1F65-09E2-BC3D-C2C88FA8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926" y="2502727"/>
            <a:ext cx="4978090" cy="572700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65901D42-7A11-B51F-5DB8-6F43770CB9F2}"/>
              </a:ext>
            </a:extLst>
          </p:cNvPr>
          <p:cNvSpPr/>
          <p:nvPr/>
        </p:nvSpPr>
        <p:spPr>
          <a:xfrm>
            <a:off x="3790042" y="2556664"/>
            <a:ext cx="247648" cy="43217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C9DAB4B-9894-88AC-68ED-4B9E310C8A7F}"/>
              </a:ext>
            </a:extLst>
          </p:cNvPr>
          <p:cNvSpPr/>
          <p:nvPr/>
        </p:nvSpPr>
        <p:spPr>
          <a:xfrm>
            <a:off x="4094838" y="2455908"/>
            <a:ext cx="5016506" cy="6710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C3A5F3D7-5113-5B8F-F477-2B49301BC10A}"/>
                  </a:ext>
                </a:extLst>
              </p:cNvPr>
              <p:cNvSpPr/>
              <p:nvPr/>
            </p:nvSpPr>
            <p:spPr>
              <a:xfrm>
                <a:off x="319863" y="3450083"/>
                <a:ext cx="2570293" cy="4383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C3A5F3D7-5113-5B8F-F477-2B49301BC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63" y="3450083"/>
                <a:ext cx="2570293" cy="43836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2DA6127E-B333-B103-9C14-D36BBF134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63" y="4059309"/>
            <a:ext cx="5283200" cy="5334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444182-C17E-9465-1BA1-F046DEDE115D}"/>
              </a:ext>
            </a:extLst>
          </p:cNvPr>
          <p:cNvSpPr/>
          <p:nvPr/>
        </p:nvSpPr>
        <p:spPr>
          <a:xfrm>
            <a:off x="1605009" y="4562590"/>
            <a:ext cx="382800" cy="307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B5C53C-08C9-869B-7C6B-7B421C394ED3}"/>
                  </a:ext>
                </a:extLst>
              </p:cNvPr>
              <p:cNvSpPr txBox="1"/>
              <p:nvPr/>
            </p:nvSpPr>
            <p:spPr>
              <a:xfrm>
                <a:off x="4543813" y="4438820"/>
                <a:ext cx="17172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ore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B5C53C-08C9-869B-7C6B-7B421C394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13" y="4438820"/>
                <a:ext cx="1717222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BFD02E9-F37E-1B66-9291-B6A07095D209}"/>
              </a:ext>
            </a:extLst>
          </p:cNvPr>
          <p:cNvSpPr/>
          <p:nvPr/>
        </p:nvSpPr>
        <p:spPr>
          <a:xfrm>
            <a:off x="213628" y="3994085"/>
            <a:ext cx="5672822" cy="7350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2D493F-E82C-0399-943C-6B69DF2C0486}"/>
              </a:ext>
            </a:extLst>
          </p:cNvPr>
          <p:cNvSpPr txBox="1"/>
          <p:nvPr/>
        </p:nvSpPr>
        <p:spPr>
          <a:xfrm>
            <a:off x="5894640" y="4206488"/>
            <a:ext cx="3200376" cy="310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dirty="0">
                <a:latin typeface="Proxima Nova" panose="02000506030000020004" pitchFamily="2" charset="0"/>
              </a:rPr>
              <a:t>Resembling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Langevin Dynamics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20A463-972E-7F92-79A1-28086D6355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6476" y="4497021"/>
            <a:ext cx="2477408" cy="2969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15999F-0928-7D6F-6D4B-86DDB92B804F}"/>
              </a:ext>
            </a:extLst>
          </p:cNvPr>
          <p:cNvSpPr txBox="1"/>
          <p:nvPr/>
        </p:nvSpPr>
        <p:spPr>
          <a:xfrm>
            <a:off x="4520296" y="3109964"/>
            <a:ext cx="4165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Resembling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Denoising Score Matching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F20962C-695B-38F1-97F3-AED18F1682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9522" y="3365960"/>
            <a:ext cx="3027136" cy="3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48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Simplified Training Objective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444182-C17E-9465-1BA1-F046DEDE115D}"/>
              </a:ext>
            </a:extLst>
          </p:cNvPr>
          <p:cNvSpPr/>
          <p:nvPr/>
        </p:nvSpPr>
        <p:spPr>
          <a:xfrm>
            <a:off x="1605009" y="4562590"/>
            <a:ext cx="382800" cy="307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E67BB1-8A61-CB37-7650-626717B3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26" y="2125097"/>
            <a:ext cx="6437148" cy="572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3A79898C-DC4D-6843-5C02-E90CA114F460}"/>
                  </a:ext>
                </a:extLst>
              </p:cNvPr>
              <p:cNvSpPr/>
              <p:nvPr/>
            </p:nvSpPr>
            <p:spPr>
              <a:xfrm>
                <a:off x="1747885" y="2878535"/>
                <a:ext cx="5648229" cy="4383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: Differentiable with </a:t>
                </a:r>
                <a14:m>
                  <m:oMath xmlns:m="http://schemas.openxmlformats.org/officeDocument/2006/math">
                    <m:r>
                      <a:rPr kumimoji="1" lang="en-US" altLang="ko-Kore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kumimoji="1" lang="en-US" altLang="ko-Kore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: Ignored)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3A79898C-DC4D-6843-5C02-E90CA114F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885" y="2878535"/>
                <a:ext cx="5648229" cy="43836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D2A30F-E4A9-BAE2-DBC3-C3EA9689C39B}"/>
              </a:ext>
            </a:extLst>
          </p:cNvPr>
          <p:cNvSpPr/>
          <p:nvPr/>
        </p:nvSpPr>
        <p:spPr>
          <a:xfrm>
            <a:off x="235501" y="3491654"/>
            <a:ext cx="4116064" cy="13350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8DBF4-CBD5-715C-E26A-5F9E2780D7EB}"/>
                  </a:ext>
                </a:extLst>
              </p:cNvPr>
              <p:cNvSpPr txBox="1"/>
              <p:nvPr/>
            </p:nvSpPr>
            <p:spPr>
              <a:xfrm>
                <a:off x="268156" y="3528568"/>
                <a:ext cx="10852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=1  (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E8DBF4-CBD5-715C-E26A-5F9E2780D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56" y="3528568"/>
                <a:ext cx="1085270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201102CC-0C46-BAEE-8FB9-0211B27DF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01" y="3848600"/>
            <a:ext cx="3322864" cy="5312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005C1B-3629-DB0A-A28E-3B3BBE8A8F8F}"/>
                  </a:ext>
                </a:extLst>
              </p:cNvPr>
              <p:cNvSpPr txBox="1"/>
              <p:nvPr/>
            </p:nvSpPr>
            <p:spPr>
              <a:xfrm>
                <a:off x="598288" y="4336906"/>
                <a:ext cx="3390489" cy="310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latin typeface="Proxima Nova" panose="02000506030000020004" pitchFamily="2" charset="0"/>
                  </a:rPr>
                  <a:t>Ignoring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&amp; Avoiding edge effect</a:t>
                </a:r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7005C1B-3629-DB0A-A28E-3B3BBE8A8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88" y="4336906"/>
                <a:ext cx="3390489" cy="310213"/>
              </a:xfrm>
              <a:prstGeom prst="rect">
                <a:avLst/>
              </a:prstGeom>
              <a:blipFill>
                <a:blip r:embed="rId7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D5C4AB-1982-F076-7506-629AD48E7171}"/>
              </a:ext>
            </a:extLst>
          </p:cNvPr>
          <p:cNvSpPr/>
          <p:nvPr/>
        </p:nvSpPr>
        <p:spPr>
          <a:xfrm>
            <a:off x="6117673" y="4559051"/>
            <a:ext cx="382800" cy="3071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E3A3363-3D12-2C79-737C-1629479389CA}"/>
              </a:ext>
            </a:extLst>
          </p:cNvPr>
          <p:cNvSpPr/>
          <p:nvPr/>
        </p:nvSpPr>
        <p:spPr>
          <a:xfrm>
            <a:off x="4748165" y="3488115"/>
            <a:ext cx="4116064" cy="13350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C171E6-64F2-B7C3-A93D-E9129303DB41}"/>
                  </a:ext>
                </a:extLst>
              </p:cNvPr>
              <p:cNvSpPr txBox="1"/>
              <p:nvPr/>
            </p:nvSpPr>
            <p:spPr>
              <a:xfrm>
                <a:off x="4780820" y="3525029"/>
                <a:ext cx="1219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&gt;1  (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C171E6-64F2-B7C3-A93D-E9129303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820" y="3525029"/>
                <a:ext cx="1219930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그림 27">
            <a:extLst>
              <a:ext uri="{FF2B5EF4-FFF2-40B4-BE49-F238E27FC236}">
                <a16:creationId xmlns:a16="http://schemas.microsoft.com/office/drawing/2014/main" id="{9C47220A-974C-BC06-34FC-D93BCE32D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4328" y="3848072"/>
            <a:ext cx="3763737" cy="4329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2547D4-0897-9080-CB43-844980C4707B}"/>
                  </a:ext>
                </a:extLst>
              </p:cNvPr>
              <p:cNvSpPr txBox="1"/>
              <p:nvPr/>
            </p:nvSpPr>
            <p:spPr>
              <a:xfrm>
                <a:off x="4702994" y="4257517"/>
                <a:ext cx="42064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b="1" dirty="0">
                    <a:latin typeface="Proxima Nova" panose="02000506030000020004" pitchFamily="2" charset="0"/>
                  </a:rPr>
                  <a:t>Unweighted</a:t>
                </a:r>
                <a:r>
                  <a:rPr kumimoji="1" lang="en-US" altLang="ko-Kore-KR" dirty="0">
                    <a:latin typeface="Proxima Nova" panose="02000506030000020004" pitchFamily="2" charset="0"/>
                  </a:rPr>
                  <a:t> Version</a:t>
                </a:r>
              </a:p>
              <a:p>
                <a:pPr algn="ctr"/>
                <a:r>
                  <a:rPr lang="en-US" altLang="ko-KR" sz="14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</a:t>
                </a:r>
                <a:r>
                  <a:rPr kumimoji="1" lang="en-US" altLang="ko-Kore-KR" dirty="0">
                    <a:latin typeface="Proxima Nova" panose="02000506030000020004" pitchFamily="2" charset="0"/>
                  </a:rPr>
                  <a:t> Help denoising tasks corresponding to larger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02547D4-0897-9080-CB43-844980C47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994" y="4257517"/>
                <a:ext cx="4206403" cy="523220"/>
              </a:xfrm>
              <a:prstGeom prst="rect">
                <a:avLst/>
              </a:prstGeom>
              <a:blipFill>
                <a:blip r:embed="rId10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73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&amp; Sampling Algorithm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Diffusion Models and Denoising Autoencoders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A36E43-48A2-58B5-9B21-14FA1B6B3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72" y="2211359"/>
            <a:ext cx="8490655" cy="20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6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371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11730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6DBB5D-7AC8-B7B7-04C0-550095B6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57" y="1307729"/>
            <a:ext cx="6522886" cy="3655498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Overall Procedure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91528-5F88-4FB9-B0AB-4AEFE6E4589B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learnopencv.com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/denoising-diffusion-probabilistic-models/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17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Basic Setup for experiments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605EC22D-F053-5252-6F0D-8BCE6F04D601}"/>
                  </a:ext>
                </a:extLst>
              </p:cNvPr>
              <p:cNvSpPr/>
              <p:nvPr/>
            </p:nvSpPr>
            <p:spPr>
              <a:xfrm>
                <a:off x="1306286" y="2028140"/>
                <a:ext cx="6833507" cy="57270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sz="1600" b="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(Number of Sampling) “</a:t>
                </a:r>
                <a14:m>
                  <m:oMath xmlns:m="http://schemas.openxmlformats.org/officeDocument/2006/math">
                    <m:r>
                      <a:rPr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ro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” 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To compare with previous works</a:t>
                </a:r>
                <a:endParaRPr lang="ro" altLang="ko-Kore-KR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605EC22D-F053-5252-6F0D-8BCE6F04D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2028140"/>
                <a:ext cx="6833507" cy="5727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789B8146-F4C2-84E2-7868-0EFC981894D4}"/>
                  </a:ext>
                </a:extLst>
              </p:cNvPr>
              <p:cNvSpPr/>
              <p:nvPr/>
            </p:nvSpPr>
            <p:spPr>
              <a:xfrm>
                <a:off x="1306285" y="2863326"/>
                <a:ext cx="6833507" cy="57270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ro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lang="en-US" altLang="ko-KR" sz="16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Relatively small </a:t>
                </a:r>
                <a:r>
                  <a:rPr lang="en-US" altLang="ko-KR" sz="16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values for data scaled to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[−1, 1]</m:t>
                    </m:r>
                  </m:oMath>
                </a14:m>
                <a:endParaRPr lang="ro" altLang="ko-Kore-KR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789B8146-F4C2-84E2-7868-0EFC98189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5" y="2863326"/>
                <a:ext cx="6833507" cy="5727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FE9D003-943E-E766-8940-7E73C6961924}"/>
              </a:ext>
            </a:extLst>
          </p:cNvPr>
          <p:cNvSpPr txBox="1"/>
          <p:nvPr/>
        </p:nvSpPr>
        <p:spPr>
          <a:xfrm>
            <a:off x="1306285" y="3436027"/>
            <a:ext cx="670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Also ensuring forward process and reverse process have the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same functional form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A3B690C-C678-E566-EFC0-7D1264CE6054}"/>
              </a:ext>
            </a:extLst>
          </p:cNvPr>
          <p:cNvSpPr/>
          <p:nvPr/>
        </p:nvSpPr>
        <p:spPr>
          <a:xfrm>
            <a:off x="1306285" y="3887456"/>
            <a:ext cx="6833507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Reverse Process : Utilizing </a:t>
            </a:r>
            <a:r>
              <a:rPr lang="ro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U-net</a:t>
            </a:r>
            <a:r>
              <a:rPr lang="ro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 Backbone</a:t>
            </a:r>
          </a:p>
        </p:txBody>
      </p:sp>
    </p:spTree>
    <p:extLst>
      <p:ext uri="{BB962C8B-B14F-4D97-AF65-F5344CB8AC3E}">
        <p14:creationId xmlns:p14="http://schemas.microsoft.com/office/powerpoint/2010/main" val="237829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8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8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 Description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E004B-8619-F9BF-E7F6-D97824E2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75" y="1829942"/>
            <a:ext cx="7772400" cy="2957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15923-8135-2D59-8813-E8D7CD78A39E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learnopencv.com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/denoising-diffusion-probabilistic-models/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162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Quality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0E324A-80CC-200F-D990-6BA58571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40" y="1874674"/>
            <a:ext cx="6604319" cy="31821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0B9C975-E2BA-CDD8-7F6F-24434AC8E19F}"/>
              </a:ext>
            </a:extLst>
          </p:cNvPr>
          <p:cNvSpPr/>
          <p:nvPr/>
        </p:nvSpPr>
        <p:spPr>
          <a:xfrm>
            <a:off x="1347108" y="4710377"/>
            <a:ext cx="3739242" cy="283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A6D998-A719-5A05-EE16-99AEFE4CC3AB}"/>
              </a:ext>
            </a:extLst>
          </p:cNvPr>
          <p:cNvSpPr/>
          <p:nvPr/>
        </p:nvSpPr>
        <p:spPr>
          <a:xfrm>
            <a:off x="5265588" y="4511304"/>
            <a:ext cx="2498648" cy="160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9228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Sample Quality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0E324A-80CC-200F-D990-6BA58571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40" y="1874674"/>
            <a:ext cx="6604319" cy="31821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D8A792D-0A83-243E-9233-93A005AA9A53}"/>
              </a:ext>
            </a:extLst>
          </p:cNvPr>
          <p:cNvSpPr/>
          <p:nvPr/>
        </p:nvSpPr>
        <p:spPr>
          <a:xfrm>
            <a:off x="4302578" y="4687709"/>
            <a:ext cx="783771" cy="3306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D9D617FF-C379-2D86-08EC-5A068409A88B}"/>
              </a:ext>
            </a:extLst>
          </p:cNvPr>
          <p:cNvSpPr/>
          <p:nvPr/>
        </p:nvSpPr>
        <p:spPr>
          <a:xfrm>
            <a:off x="3070749" y="1502094"/>
            <a:ext cx="5950409" cy="3306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Very small NLL gap </a:t>
            </a:r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between training data and test data </a:t>
            </a:r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→</a:t>
            </a:r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No overfitting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F9D5858-CF96-2E2F-EFD1-450053CDE1AB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4694464" y="1832756"/>
            <a:ext cx="1351490" cy="2854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30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Progressive Lossy Compression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190679-C4D8-B0DE-6FAB-1B336486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23" y="2168099"/>
            <a:ext cx="6574953" cy="612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51931A-5344-9813-0C93-7DAD0360BAA5}"/>
              </a:ext>
            </a:extLst>
          </p:cNvPr>
          <p:cNvSpPr/>
          <p:nvPr/>
        </p:nvSpPr>
        <p:spPr>
          <a:xfrm>
            <a:off x="1616527" y="2184427"/>
            <a:ext cx="4947559" cy="612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6B1EBA-D1AF-30A1-B148-826C0EBCEB18}"/>
              </a:ext>
            </a:extLst>
          </p:cNvPr>
          <p:cNvSpPr/>
          <p:nvPr/>
        </p:nvSpPr>
        <p:spPr>
          <a:xfrm>
            <a:off x="6580414" y="2182247"/>
            <a:ext cx="1234843" cy="612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8BB88-7575-8361-2E38-ECE27399188A}"/>
              </a:ext>
            </a:extLst>
          </p:cNvPr>
          <p:cNvSpPr txBox="1"/>
          <p:nvPr/>
        </p:nvSpPr>
        <p:spPr>
          <a:xfrm>
            <a:off x="6587889" y="2773301"/>
            <a:ext cx="11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→</a:t>
            </a:r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Distortion</a:t>
            </a:r>
            <a:endParaRPr kumimoji="1" lang="en-US" altLang="ko-Kore-KR" b="1" dirty="0">
              <a:latin typeface="Proxima Nova" panose="02000506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43FAF-AF3A-B45F-F6C0-E3E911E7451B}"/>
              </a:ext>
            </a:extLst>
          </p:cNvPr>
          <p:cNvSpPr txBox="1"/>
          <p:nvPr/>
        </p:nvSpPr>
        <p:spPr>
          <a:xfrm>
            <a:off x="3320141" y="2763242"/>
            <a:ext cx="1143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→</a:t>
            </a:r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Rate</a:t>
            </a:r>
            <a:endParaRPr kumimoji="1" lang="en-US" altLang="ko-Kore-KR" b="1" dirty="0">
              <a:latin typeface="Proxima Nova" panose="02000506030000020004" pitchFamily="2" charset="0"/>
            </a:endParaRPr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2D5FA7E3-629B-D782-7A56-36090FFA2DAB}"/>
              </a:ext>
            </a:extLst>
          </p:cNvPr>
          <p:cNvSpPr/>
          <p:nvPr/>
        </p:nvSpPr>
        <p:spPr>
          <a:xfrm>
            <a:off x="7000185" y="3077376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22A7FE9F-8DA9-D962-E795-E355386454DD}"/>
              </a:ext>
            </a:extLst>
          </p:cNvPr>
          <p:cNvSpPr/>
          <p:nvPr/>
        </p:nvSpPr>
        <p:spPr>
          <a:xfrm>
            <a:off x="3732437" y="3070473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6297C93-D862-C9FA-A596-F53ABBFE6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42" y="4371897"/>
            <a:ext cx="5803900" cy="4953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1B04E8-A66B-E717-8085-32BEC458A059}"/>
              </a:ext>
            </a:extLst>
          </p:cNvPr>
          <p:cNvSpPr/>
          <p:nvPr/>
        </p:nvSpPr>
        <p:spPr>
          <a:xfrm>
            <a:off x="250700" y="4335235"/>
            <a:ext cx="296306" cy="611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501782-EE81-E0AE-73B9-69A2C918FCA2}"/>
              </a:ext>
            </a:extLst>
          </p:cNvPr>
          <p:cNvSpPr/>
          <p:nvPr/>
        </p:nvSpPr>
        <p:spPr>
          <a:xfrm>
            <a:off x="1616527" y="4363818"/>
            <a:ext cx="661309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78201-3202-4FF0-8471-7BB9D7552E2A}"/>
              </a:ext>
            </a:extLst>
          </p:cNvPr>
          <p:cNvSpPr txBox="1"/>
          <p:nvPr/>
        </p:nvSpPr>
        <p:spPr>
          <a:xfrm>
            <a:off x="6438890" y="3431290"/>
            <a:ext cx="1440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1.97 bits/dim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ACB4D-0CAA-193C-80F4-54CBE7112F2C}"/>
              </a:ext>
            </a:extLst>
          </p:cNvPr>
          <p:cNvSpPr txBox="1"/>
          <p:nvPr/>
        </p:nvSpPr>
        <p:spPr>
          <a:xfrm>
            <a:off x="3171142" y="3424882"/>
            <a:ext cx="1440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1.78 bits/dim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00F442-CC1F-E68E-FBF3-4B20D022316E}"/>
              </a:ext>
            </a:extLst>
          </p:cNvPr>
          <p:cNvSpPr/>
          <p:nvPr/>
        </p:nvSpPr>
        <p:spPr>
          <a:xfrm>
            <a:off x="6587889" y="3453833"/>
            <a:ext cx="1143001" cy="268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80D9FD-75B9-F2E6-93A3-24443116CBAA}"/>
              </a:ext>
            </a:extLst>
          </p:cNvPr>
          <p:cNvSpPr txBox="1"/>
          <p:nvPr/>
        </p:nvSpPr>
        <p:spPr>
          <a:xfrm>
            <a:off x="5681651" y="3722740"/>
            <a:ext cx="2955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More than half </a:t>
            </a:r>
            <a:r>
              <a:rPr kumimoji="1" lang="en-US" altLang="ko-Kore-KR" dirty="0">
                <a:latin typeface="Proxima Nova" panose="02000506030000020004" pitchFamily="2" charset="0"/>
              </a:rPr>
              <a:t>of codelength contributes to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the distortion</a:t>
            </a:r>
          </a:p>
        </p:txBody>
      </p:sp>
    </p:spTree>
    <p:extLst>
      <p:ext uri="{BB962C8B-B14F-4D97-AF65-F5344CB8AC3E}">
        <p14:creationId xmlns:p14="http://schemas.microsoft.com/office/powerpoint/2010/main" val="2204008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Progressive Lossy Compression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2FB2BE-5906-863E-C6C7-632DC36FD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3" y="1953775"/>
            <a:ext cx="4195857" cy="13933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BD79CC-B1BE-97ED-768B-EE5C53213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114" y="1938161"/>
            <a:ext cx="3423694" cy="1425868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0A7917A8-278C-1DE5-B768-17FE308C0739}"/>
              </a:ext>
            </a:extLst>
          </p:cNvPr>
          <p:cNvSpPr/>
          <p:nvPr/>
        </p:nvSpPr>
        <p:spPr>
          <a:xfrm>
            <a:off x="4572000" y="2434375"/>
            <a:ext cx="665622" cy="43217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81E1B9C7-0489-4C62-6483-5B76E02D47CA}"/>
                  </a:ext>
                </a:extLst>
              </p:cNvPr>
              <p:cNvSpPr/>
              <p:nvPr/>
            </p:nvSpPr>
            <p:spPr>
              <a:xfrm>
                <a:off x="1429695" y="3735055"/>
                <a:ext cx="5950409" cy="33066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Rate : Cumulative received bits until time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81E1B9C7-0489-4C62-6483-5B76E02D4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695" y="3735055"/>
                <a:ext cx="5950409" cy="330662"/>
              </a:xfrm>
              <a:prstGeom prst="roundRect">
                <a:avLst/>
              </a:prstGeom>
              <a:blipFill>
                <a:blip r:embed="rId5"/>
                <a:stretch>
                  <a:fillRect b="-103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B136960-5A6A-E5BD-C9AA-70481563C0DF}"/>
              </a:ext>
            </a:extLst>
          </p:cNvPr>
          <p:cNvSpPr/>
          <p:nvPr/>
        </p:nvSpPr>
        <p:spPr>
          <a:xfrm>
            <a:off x="1429695" y="4277378"/>
            <a:ext cx="3893420" cy="33066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Rate : Root Mean Squared Error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375EA2-6E56-FF82-57B4-D8258C03B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00" y="4275748"/>
            <a:ext cx="1765301" cy="3322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18A6E0D-435B-B036-6F8D-9A8C56060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660" y="4683147"/>
            <a:ext cx="3423695" cy="2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69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Progressive Lossy Compression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849198-0A6B-FB73-9604-E1C79A11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33000"/>
            <a:ext cx="7772400" cy="18423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8CA1D6-A599-74CF-2D7C-8426B11A30EA}"/>
              </a:ext>
            </a:extLst>
          </p:cNvPr>
          <p:cNvSpPr/>
          <p:nvPr/>
        </p:nvSpPr>
        <p:spPr>
          <a:xfrm>
            <a:off x="6449785" y="2025901"/>
            <a:ext cx="310243" cy="1656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0500FFF-5486-3FF1-8241-DC1CDE49CDD4}"/>
              </a:ext>
            </a:extLst>
          </p:cNvPr>
          <p:cNvSpPr/>
          <p:nvPr/>
        </p:nvSpPr>
        <p:spPr>
          <a:xfrm>
            <a:off x="1221921" y="4148703"/>
            <a:ext cx="6721928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Steep Decline </a:t>
            </a:r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in </a:t>
            </a:r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low-rate </a:t>
            </a:r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region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→ </a:t>
            </a:r>
            <a:r>
              <a:rPr lang="en-US" altLang="ko-KR" sz="1400" b="1" dirty="0">
                <a:solidFill>
                  <a:schemeClr val="tx1"/>
                </a:solidFill>
                <a:latin typeface="Proxima Nova" panose="020B0600000101010101" charset="0"/>
              </a:rPr>
              <a:t>Majority of bits </a:t>
            </a:r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are allocated to </a:t>
            </a:r>
            <a:r>
              <a:rPr lang="en-US" altLang="ko-KR" sz="1400" b="1" dirty="0">
                <a:solidFill>
                  <a:schemeClr val="tx1"/>
                </a:solidFill>
                <a:latin typeface="Proxima Nova" panose="020B0600000101010101" charset="0"/>
              </a:rPr>
              <a:t>imperceptible distortions</a:t>
            </a:r>
            <a:endParaRPr lang="ro" altLang="ko-Kore-KR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23F329-8D19-C3B3-41AB-CA7DC12547ED}"/>
              </a:ext>
            </a:extLst>
          </p:cNvPr>
          <p:cNvSpPr/>
          <p:nvPr/>
        </p:nvSpPr>
        <p:spPr>
          <a:xfrm>
            <a:off x="1221921" y="2025900"/>
            <a:ext cx="310243" cy="16561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5441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Progressive Generation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40500FFF-5486-3FF1-8241-DC1CDE49CDD4}"/>
                  </a:ext>
                </a:extLst>
              </p:cNvPr>
              <p:cNvSpPr/>
              <p:nvPr/>
            </p:nvSpPr>
            <p:spPr>
              <a:xfrm>
                <a:off x="226208" y="2040943"/>
                <a:ext cx="5834743" cy="57270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Predicting the result of reverse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ore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ore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o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while performing sampling</a:t>
                </a:r>
              </a:p>
            </p:txBody>
          </p:sp>
        </mc:Choice>
        <mc:Fallback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40500FFF-5486-3FF1-8241-DC1CDE49C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08" y="2040943"/>
                <a:ext cx="5834743" cy="5727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7053A585-8A43-2EF0-996A-792CC180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67" y="1666434"/>
            <a:ext cx="2884613" cy="13973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11A6DC-1D1C-53FE-5A95-499D70163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58" y="3206050"/>
            <a:ext cx="7772400" cy="16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79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Progressive Generation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B8E81-B7B5-8136-72F5-1009905F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" y="2634097"/>
            <a:ext cx="9095652" cy="2029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07DEE93E-C1F6-5C6E-8A2C-E408141A5F50}"/>
                  </a:ext>
                </a:extLst>
              </p:cNvPr>
              <p:cNvSpPr/>
              <p:nvPr/>
            </p:nvSpPr>
            <p:spPr>
              <a:xfrm>
                <a:off x="1663903" y="1953775"/>
                <a:ext cx="5834743" cy="57270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ore-KR" sz="16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Stochastic Predictions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ore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ore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ore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ore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o" altLang="ko-Kore-KR" sz="16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for various </a:t>
                </a:r>
                <a14:m>
                  <m:oMath xmlns:m="http://schemas.openxmlformats.org/officeDocument/2006/math">
                    <m:r>
                      <a:rPr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ro" altLang="ko-Kore-KR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07DEE93E-C1F6-5C6E-8A2C-E408141A5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903" y="1953775"/>
                <a:ext cx="5834743" cy="5727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C643443-D80F-A85D-8E36-D6EC16536E12}"/>
              </a:ext>
            </a:extLst>
          </p:cNvPr>
          <p:cNvSpPr/>
          <p:nvPr/>
        </p:nvSpPr>
        <p:spPr>
          <a:xfrm>
            <a:off x="33449" y="2634097"/>
            <a:ext cx="1803515" cy="202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3EE7EA-30B9-A57C-66A2-52851F1F2333}"/>
              </a:ext>
            </a:extLst>
          </p:cNvPr>
          <p:cNvSpPr/>
          <p:nvPr/>
        </p:nvSpPr>
        <p:spPr>
          <a:xfrm>
            <a:off x="7307036" y="2640950"/>
            <a:ext cx="1803515" cy="202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FE6E1-1E78-DA44-C6A3-1C4978CE56E9}"/>
              </a:ext>
            </a:extLst>
          </p:cNvPr>
          <p:cNvSpPr txBox="1"/>
          <p:nvPr/>
        </p:nvSpPr>
        <p:spPr>
          <a:xfrm>
            <a:off x="9275" y="4670070"/>
            <a:ext cx="381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Proxima Nova" panose="02000506030000020004" pitchFamily="2" charset="0"/>
              </a:rPr>
              <a:t>Focused on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large scale </a:t>
            </a:r>
            <a:r>
              <a:rPr kumimoji="1" lang="en-US" altLang="ko-Kore-KR" dirty="0">
                <a:latin typeface="Proxima Nova" panose="02000506030000020004" pitchFamily="2" charset="0"/>
              </a:rPr>
              <a:t>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AE4BA-EBB6-6910-BE53-B39E4764334B}"/>
              </a:ext>
            </a:extLst>
          </p:cNvPr>
          <p:cNvSpPr txBox="1"/>
          <p:nvPr/>
        </p:nvSpPr>
        <p:spPr>
          <a:xfrm>
            <a:off x="4927033" y="4706128"/>
            <a:ext cx="381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dirty="0">
                <a:latin typeface="Proxima Nova" panose="02000506030000020004" pitchFamily="2" charset="0"/>
              </a:rPr>
              <a:t>All features and even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fine details</a:t>
            </a:r>
            <a:r>
              <a:rPr kumimoji="1" lang="en-US" altLang="ko-Kore-KR" dirty="0">
                <a:latin typeface="Proxima Nova" panose="02000506030000020004" pitchFamily="2" charset="0"/>
              </a:rPr>
              <a:t> are captured</a:t>
            </a:r>
          </a:p>
        </p:txBody>
      </p:sp>
    </p:spTree>
    <p:extLst>
      <p:ext uri="{BB962C8B-B14F-4D97-AF65-F5344CB8AC3E}">
        <p14:creationId xmlns:p14="http://schemas.microsoft.com/office/powerpoint/2010/main" val="1032837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Interpolation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AE4BA-EBB6-6910-BE53-B39E4764334B}"/>
                  </a:ext>
                </a:extLst>
              </p:cNvPr>
              <p:cNvSpPr txBox="1"/>
              <p:nvPr/>
            </p:nvSpPr>
            <p:spPr>
              <a:xfrm>
                <a:off x="2722676" y="2126251"/>
                <a:ext cx="548701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ko-Kore-KR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BAE4BA-EBB6-6910-BE53-B39E47643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676" y="2126251"/>
                <a:ext cx="548701" cy="3118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740D0389-A80F-4BDE-2514-DA07C6038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35" y="2032082"/>
            <a:ext cx="1606550" cy="1777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1F964C-7174-1806-57B6-F49B2D492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13" y="2400300"/>
            <a:ext cx="8963173" cy="172548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E41E11-D592-A791-663E-A288ACFDFA76}"/>
              </a:ext>
            </a:extLst>
          </p:cNvPr>
          <p:cNvCxnSpPr/>
          <p:nvPr/>
        </p:nvCxnSpPr>
        <p:spPr>
          <a:xfrm>
            <a:off x="612321" y="2222744"/>
            <a:ext cx="253093" cy="4306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D73AE83-1355-5663-EB93-227FA9544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35" y="4307440"/>
            <a:ext cx="1087664" cy="17173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5401948-D3C7-578B-78B5-A169D1AAF66D}"/>
              </a:ext>
            </a:extLst>
          </p:cNvPr>
          <p:cNvCxnSpPr>
            <a:cxnSpLocks/>
          </p:cNvCxnSpPr>
          <p:nvPr/>
        </p:nvCxnSpPr>
        <p:spPr>
          <a:xfrm flipV="1">
            <a:off x="311700" y="3263040"/>
            <a:ext cx="648510" cy="1053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021D8A-1A85-F69C-C0BC-2F3697C02DB6}"/>
                  </a:ext>
                </a:extLst>
              </p:cNvPr>
              <p:cNvSpPr txBox="1"/>
              <p:nvPr/>
            </p:nvSpPr>
            <p:spPr>
              <a:xfrm>
                <a:off x="8472458" y="2107367"/>
                <a:ext cx="548701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ko-Kore-KR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021D8A-1A85-F69C-C0BC-2F3697C0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458" y="2107367"/>
                <a:ext cx="548701" cy="3118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575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Diffusion model </a:t>
            </a:r>
            <a:r>
              <a:rPr lang="en-US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(Recap)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EB0CA-FBA3-ED5A-BF7B-9BE482C5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51363"/>
            <a:ext cx="7772400" cy="1220459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6B7E26A-D202-2E53-8B81-011F70B18D42}"/>
              </a:ext>
            </a:extLst>
          </p:cNvPr>
          <p:cNvSpPr/>
          <p:nvPr/>
        </p:nvSpPr>
        <p:spPr>
          <a:xfrm>
            <a:off x="997403" y="2413200"/>
            <a:ext cx="6996793" cy="38372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9D8AF-C0EA-C407-4F50-FD85347F0DC7}"/>
              </a:ext>
            </a:extLst>
          </p:cNvPr>
          <p:cNvSpPr txBox="1"/>
          <p:nvPr/>
        </p:nvSpPr>
        <p:spPr>
          <a:xfrm>
            <a:off x="3372230" y="2230150"/>
            <a:ext cx="206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Reverse Process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7C40C-2715-E8F8-79E0-6E23D4A9E458}"/>
              </a:ext>
            </a:extLst>
          </p:cNvPr>
          <p:cNvSpPr txBox="1"/>
          <p:nvPr/>
        </p:nvSpPr>
        <p:spPr>
          <a:xfrm>
            <a:off x="3372228" y="4209702"/>
            <a:ext cx="206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Forward Process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26ED68C5-72F4-22BB-CA4E-B45F526BF624}"/>
              </a:ext>
            </a:extLst>
          </p:cNvPr>
          <p:cNvSpPr/>
          <p:nvPr/>
        </p:nvSpPr>
        <p:spPr>
          <a:xfrm rot="10800000">
            <a:off x="906502" y="3941898"/>
            <a:ext cx="6996793" cy="38372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0DBC57-B980-0D4A-B0DA-66A10062A873}"/>
              </a:ext>
            </a:extLst>
          </p:cNvPr>
          <p:cNvSpPr/>
          <p:nvPr/>
        </p:nvSpPr>
        <p:spPr>
          <a:xfrm>
            <a:off x="3646035" y="2758235"/>
            <a:ext cx="1170894" cy="1207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548CDA09-458B-28E4-87AD-503D4FD0EBCA}"/>
                  </a:ext>
                </a:extLst>
              </p:cNvPr>
              <p:cNvSpPr/>
              <p:nvPr/>
            </p:nvSpPr>
            <p:spPr>
              <a:xfrm>
                <a:off x="4929035" y="1818082"/>
                <a:ext cx="4092123" cy="3936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Sufficiently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lang="en-US" altLang="ko-KR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Same Functional Form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</a:t>
                </a:r>
                <a:endParaRPr kumimoji="1" lang="ko-Kore-KR" altLang="en-US" b="1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548CDA09-458B-28E4-87AD-503D4FD0E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035" y="1818082"/>
                <a:ext cx="4092123" cy="393600"/>
              </a:xfrm>
              <a:prstGeom prst="roundRect">
                <a:avLst/>
              </a:prstGeom>
              <a:blipFill>
                <a:blip r:embed="rId4"/>
                <a:stretch>
                  <a:fillRect b="-294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9D86E36-47DA-A525-5CA3-10E38D2105B4}"/>
              </a:ext>
            </a:extLst>
          </p:cNvPr>
          <p:cNvCxnSpPr>
            <a:cxnSpLocks/>
          </p:cNvCxnSpPr>
          <p:nvPr/>
        </p:nvCxnSpPr>
        <p:spPr>
          <a:xfrm flipV="1">
            <a:off x="4816929" y="2211682"/>
            <a:ext cx="620638" cy="5641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EDAD7E-0F86-0799-EA7E-82341395D17B}"/>
              </a:ext>
            </a:extLst>
          </p:cNvPr>
          <p:cNvSpPr txBox="1"/>
          <p:nvPr/>
        </p:nvSpPr>
        <p:spPr>
          <a:xfrm>
            <a:off x="6766961" y="1554804"/>
            <a:ext cx="206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Gaussian Noise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03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Conditional Score Networks </a:t>
            </a:r>
            <a:r>
              <a:rPr lang="en-US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(Recap)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3C9E8C0-CFD2-E889-AD7A-568885679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37" y="2418183"/>
            <a:ext cx="5383604" cy="6875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D483DB-8BEC-4970-6B47-035C347F4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70" y="2144896"/>
            <a:ext cx="2558057" cy="24778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C9FEC2-83AC-D79C-14C4-9CB2E4F2C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12" y="3908087"/>
            <a:ext cx="5343333" cy="6389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FF8093-B223-4FDC-D6F5-A9660499CE70}"/>
              </a:ext>
            </a:extLst>
          </p:cNvPr>
          <p:cNvSpPr txBox="1"/>
          <p:nvPr/>
        </p:nvSpPr>
        <p:spPr>
          <a:xfrm>
            <a:off x="1772296" y="2197348"/>
            <a:ext cx="2409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Denoising Score Matching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6C746-D73C-E2DB-F796-C5267ADB0326}"/>
              </a:ext>
            </a:extLst>
          </p:cNvPr>
          <p:cNvSpPr txBox="1"/>
          <p:nvPr/>
        </p:nvSpPr>
        <p:spPr>
          <a:xfrm>
            <a:off x="1648357" y="3594641"/>
            <a:ext cx="270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Annealed Langevin Dynamics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6D7B185-4DEB-C2C1-3246-5C2DABFBA7D5}"/>
              </a:ext>
            </a:extLst>
          </p:cNvPr>
          <p:cNvSpPr/>
          <p:nvPr/>
        </p:nvSpPr>
        <p:spPr>
          <a:xfrm>
            <a:off x="235500" y="2156163"/>
            <a:ext cx="5560252" cy="102608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70AF097-BDBF-5830-E12D-AE9E05C138E1}"/>
              </a:ext>
            </a:extLst>
          </p:cNvPr>
          <p:cNvSpPr/>
          <p:nvPr/>
        </p:nvSpPr>
        <p:spPr>
          <a:xfrm>
            <a:off x="235500" y="3553549"/>
            <a:ext cx="5560252" cy="110834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B0B8629F-F187-105C-64B6-3AD1FD1EA5AA}"/>
              </a:ext>
            </a:extLst>
          </p:cNvPr>
          <p:cNvSpPr/>
          <p:nvPr/>
        </p:nvSpPr>
        <p:spPr>
          <a:xfrm>
            <a:off x="5946009" y="2896896"/>
            <a:ext cx="247648" cy="92130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150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Suggestion for New Diffusion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0399F5-6835-B3DD-C2E7-9A1316D7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3" y="2708309"/>
            <a:ext cx="3717471" cy="583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58A88-688D-DE88-CDE6-D71F113CB8A3}"/>
              </a:ext>
            </a:extLst>
          </p:cNvPr>
          <p:cNvSpPr txBox="1"/>
          <p:nvPr/>
        </p:nvSpPr>
        <p:spPr>
          <a:xfrm>
            <a:off x="998299" y="2410338"/>
            <a:ext cx="206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Diffusion Model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9" name="더하기 8">
            <a:extLst>
              <a:ext uri="{FF2B5EF4-FFF2-40B4-BE49-F238E27FC236}">
                <a16:creationId xmlns:a16="http://schemas.microsoft.com/office/drawing/2014/main" id="{F9579B73-92F2-3C3A-653E-74EF19922335}"/>
              </a:ext>
            </a:extLst>
          </p:cNvPr>
          <p:cNvSpPr/>
          <p:nvPr/>
        </p:nvSpPr>
        <p:spPr>
          <a:xfrm>
            <a:off x="1803002" y="3358496"/>
            <a:ext cx="455935" cy="455935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9D79A-4E13-9065-0C17-3A1369D24167}"/>
              </a:ext>
            </a:extLst>
          </p:cNvPr>
          <p:cNvSpPr txBox="1"/>
          <p:nvPr/>
        </p:nvSpPr>
        <p:spPr>
          <a:xfrm>
            <a:off x="547025" y="3769375"/>
            <a:ext cx="2996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latin typeface="Proxima Nova" panose="02000506030000020004" pitchFamily="2" charset="0"/>
              </a:rPr>
              <a:t>Parameterization</a:t>
            </a:r>
            <a:endParaRPr kumimoji="1" lang="ko-Kore-KR" altLang="en-US" sz="2000" b="1" dirty="0">
              <a:latin typeface="Proxima Nova" panose="02000506030000020004" pitchFamily="2" charset="0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9DFA8F3-9B41-9DFC-2560-4A84DEAC3397}"/>
              </a:ext>
            </a:extLst>
          </p:cNvPr>
          <p:cNvSpPr/>
          <p:nvPr/>
        </p:nvSpPr>
        <p:spPr>
          <a:xfrm>
            <a:off x="4474029" y="2621219"/>
            <a:ext cx="1251685" cy="442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Training</a:t>
            </a:r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9BF486A-10FE-A7B4-899F-93AAB3B7EB17}"/>
              </a:ext>
            </a:extLst>
          </p:cNvPr>
          <p:cNvSpPr/>
          <p:nvPr/>
        </p:nvSpPr>
        <p:spPr>
          <a:xfrm>
            <a:off x="4474029" y="3433112"/>
            <a:ext cx="1251685" cy="4426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Sampling</a:t>
            </a:r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65665F70-719F-A1EC-9718-90B4304B3E46}"/>
              </a:ext>
            </a:extLst>
          </p:cNvPr>
          <p:cNvSpPr/>
          <p:nvPr/>
        </p:nvSpPr>
        <p:spPr>
          <a:xfrm>
            <a:off x="4065182" y="3063819"/>
            <a:ext cx="247648" cy="3429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095CEC-194B-AFC3-9987-7FB5CC3A685E}"/>
                  </a:ext>
                </a:extLst>
              </p:cNvPr>
              <p:cNvSpPr txBox="1"/>
              <p:nvPr/>
            </p:nvSpPr>
            <p:spPr>
              <a:xfrm>
                <a:off x="5822541" y="2637372"/>
                <a:ext cx="2476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000" b="1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1" lang="ko-Kore-KR" altLang="en-US" sz="2000" b="1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095CEC-194B-AFC3-9987-7FB5CC3A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541" y="2637372"/>
                <a:ext cx="247648" cy="400110"/>
              </a:xfrm>
              <a:prstGeom prst="rect">
                <a:avLst/>
              </a:prstGeom>
              <a:blipFill>
                <a:blip r:embed="rId4"/>
                <a:stretch>
                  <a:fillRect l="-2381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608815-F967-6500-425F-BC4B8D366B6C}"/>
                  </a:ext>
                </a:extLst>
              </p:cNvPr>
              <p:cNvSpPr txBox="1"/>
              <p:nvPr/>
            </p:nvSpPr>
            <p:spPr>
              <a:xfrm>
                <a:off x="5817357" y="3443431"/>
                <a:ext cx="2476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sz="2000" b="1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1" lang="ko-Kore-KR" altLang="en-US" sz="2000" b="1" dirty="0">
                  <a:latin typeface="Proxima Nova" panose="02000506030000020004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608815-F967-6500-425F-BC4B8D366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357" y="3443431"/>
                <a:ext cx="247648" cy="400110"/>
              </a:xfrm>
              <a:prstGeom prst="rect">
                <a:avLst/>
              </a:prstGeom>
              <a:blipFill>
                <a:blip r:embed="rId5"/>
                <a:stretch>
                  <a:fillRect l="-190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282C22AF-5C3D-807E-B0E0-62FB3EB49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005" y="2677801"/>
            <a:ext cx="2956153" cy="3775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EFE622-AC48-CEC6-8F1D-0C1CBFBE9DD5}"/>
              </a:ext>
            </a:extLst>
          </p:cNvPr>
          <p:cNvSpPr txBox="1"/>
          <p:nvPr/>
        </p:nvSpPr>
        <p:spPr>
          <a:xfrm>
            <a:off x="6196272" y="2985885"/>
            <a:ext cx="2409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Denoising Score Matching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F532D2F-256E-971F-C497-2C17A39AB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005" y="3496119"/>
            <a:ext cx="2827925" cy="33817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CF0D58-81FB-DA24-E3FC-5F1F5AD1A8C6}"/>
              </a:ext>
            </a:extLst>
          </p:cNvPr>
          <p:cNvSpPr txBox="1"/>
          <p:nvPr/>
        </p:nvSpPr>
        <p:spPr>
          <a:xfrm>
            <a:off x="6046259" y="3736883"/>
            <a:ext cx="2709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Annealed Langevin Dynamics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87A42E41-D0B2-1835-DAEF-C4B8EEB68484}"/>
              </a:ext>
            </a:extLst>
          </p:cNvPr>
          <p:cNvSpPr/>
          <p:nvPr/>
        </p:nvSpPr>
        <p:spPr>
          <a:xfrm>
            <a:off x="122842" y="2335408"/>
            <a:ext cx="3816257" cy="18424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05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070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2491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in Diffusion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33FD6E-C153-ED2D-2C19-E39EA2DB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37035"/>
            <a:ext cx="7772400" cy="12204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9A6FF4-BF6A-C84A-ED40-8AAB351E9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00" y="2199564"/>
            <a:ext cx="6400800" cy="578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5BE3A2-414F-8D3F-A6FD-EB0755C42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033" y="3898488"/>
            <a:ext cx="5419414" cy="55862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E0CC2F-02E1-F4A4-7D6B-F1568D04581C}"/>
              </a:ext>
            </a:extLst>
          </p:cNvPr>
          <p:cNvSpPr/>
          <p:nvPr/>
        </p:nvSpPr>
        <p:spPr>
          <a:xfrm>
            <a:off x="4266520" y="2317494"/>
            <a:ext cx="3431308" cy="352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96B809-1DEB-6C22-5BCC-1957D399C8C4}"/>
              </a:ext>
            </a:extLst>
          </p:cNvPr>
          <p:cNvSpPr/>
          <p:nvPr/>
        </p:nvSpPr>
        <p:spPr>
          <a:xfrm>
            <a:off x="4160385" y="4001687"/>
            <a:ext cx="2940062" cy="352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D565084-6DCA-0581-3F6E-DBE08211B9B3}"/>
              </a:ext>
            </a:extLst>
          </p:cNvPr>
          <p:cNvSpPr/>
          <p:nvPr/>
        </p:nvSpPr>
        <p:spPr>
          <a:xfrm>
            <a:off x="4929035" y="1637163"/>
            <a:ext cx="4092123" cy="3936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Following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Gaussian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Distribution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BD2B1BE7-F647-8AA7-A314-670302C464B6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697828" y="2016232"/>
            <a:ext cx="352158" cy="47737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6F2FF24C-EA2F-CC0D-A354-543D009CC2C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100447" y="2013452"/>
            <a:ext cx="1655652" cy="216434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850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Training in Diffusion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Background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C10E48-E99B-3996-F757-1B85E602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82" y="2059751"/>
            <a:ext cx="3340457" cy="15534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D4B8B6-1CF5-1D6A-C680-9DC9D464E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4196618"/>
            <a:ext cx="7772400" cy="609095"/>
          </a:xfrm>
          <a:prstGeom prst="rect">
            <a:avLst/>
          </a:prstGeom>
        </p:spPr>
      </p:pic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7EBBBB1E-017D-8495-CE5A-A924363BBF0F}"/>
              </a:ext>
            </a:extLst>
          </p:cNvPr>
          <p:cNvSpPr/>
          <p:nvPr/>
        </p:nvSpPr>
        <p:spPr>
          <a:xfrm>
            <a:off x="4422071" y="3801149"/>
            <a:ext cx="318407" cy="346330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59ABE3-A600-A43F-AB36-24AE51E66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77" y="2309330"/>
            <a:ext cx="3594100" cy="1257300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C7C377D-68F6-6556-C8E0-B0C2ABD3DF35}"/>
              </a:ext>
            </a:extLst>
          </p:cNvPr>
          <p:cNvSpPr/>
          <p:nvPr/>
        </p:nvSpPr>
        <p:spPr>
          <a:xfrm>
            <a:off x="864149" y="1953928"/>
            <a:ext cx="7633951" cy="171142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58105AA5-27B5-0460-7498-3ACF090F8371}"/>
              </a:ext>
            </a:extLst>
          </p:cNvPr>
          <p:cNvSpPr/>
          <p:nvPr/>
        </p:nvSpPr>
        <p:spPr>
          <a:xfrm>
            <a:off x="4461534" y="2387190"/>
            <a:ext cx="247648" cy="921305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0FC631-30B3-1679-E652-3FE551B63042}"/>
              </a:ext>
            </a:extLst>
          </p:cNvPr>
          <p:cNvSpPr txBox="1"/>
          <p:nvPr/>
        </p:nvSpPr>
        <p:spPr>
          <a:xfrm>
            <a:off x="3380451" y="1952414"/>
            <a:ext cx="2409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(Jensen’s Inequality)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8009B3-99C6-58CD-0038-B0642945CDBE}"/>
              </a:ext>
            </a:extLst>
          </p:cNvPr>
          <p:cNvSpPr/>
          <p:nvPr/>
        </p:nvSpPr>
        <p:spPr>
          <a:xfrm>
            <a:off x="975482" y="2055518"/>
            <a:ext cx="2388641" cy="4413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A99FB1-53AA-70A1-6649-81BFE7F1CD82}"/>
              </a:ext>
            </a:extLst>
          </p:cNvPr>
          <p:cNvSpPr/>
          <p:nvPr/>
        </p:nvSpPr>
        <p:spPr>
          <a:xfrm>
            <a:off x="5261631" y="2305591"/>
            <a:ext cx="3187246" cy="12773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E6FDB6-1ECB-B462-A9B3-8AC5198BEA57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1364470" y="2496827"/>
            <a:ext cx="805333" cy="17770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42E7FBE-C702-539B-22F5-50E87147443D}"/>
              </a:ext>
            </a:extLst>
          </p:cNvPr>
          <p:cNvSpPr/>
          <p:nvPr/>
        </p:nvSpPr>
        <p:spPr>
          <a:xfrm>
            <a:off x="663375" y="4273869"/>
            <a:ext cx="1402189" cy="403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3C28BD-BE25-C997-8AAF-F5FA1154CF40}"/>
              </a:ext>
            </a:extLst>
          </p:cNvPr>
          <p:cNvSpPr/>
          <p:nvPr/>
        </p:nvSpPr>
        <p:spPr>
          <a:xfrm>
            <a:off x="2288747" y="4147479"/>
            <a:ext cx="1932189" cy="666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537404A8-4C24-53F5-9FD6-74E3946F896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5400000">
            <a:off x="4772788" y="2065012"/>
            <a:ext cx="564521" cy="3600412"/>
          </a:xfrm>
          <a:prstGeom prst="bentConnector3">
            <a:avLst>
              <a:gd name="adj1" fmla="val 2830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75332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4994</TotalTime>
  <Words>997</Words>
  <Application>Microsoft Macintosh PowerPoint</Application>
  <PresentationFormat>화면 슬라이드 쇼(16:9)</PresentationFormat>
  <Paragraphs>236</Paragraphs>
  <Slides>39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Proxima Nova Extrabold</vt:lpstr>
      <vt:lpstr>Arial</vt:lpstr>
      <vt:lpstr>Proxima Nova</vt:lpstr>
      <vt:lpstr>Cambria Math</vt:lpstr>
      <vt:lpstr>Simple Light</vt:lpstr>
      <vt:lpstr>Denoising Diffusion Probabilistic Models</vt:lpstr>
      <vt:lpstr>Contents</vt:lpstr>
      <vt:lpstr>Introduction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Diffusion Models and Denoising Autoencoders</vt:lpstr>
      <vt:lpstr>Diffusion Models and Denoising Autoencoders</vt:lpstr>
      <vt:lpstr>Diffusion Models and Denoising Autoencoders</vt:lpstr>
      <vt:lpstr>Diffusion Models and Denoising Autoencoders</vt:lpstr>
      <vt:lpstr>Diffusion Models and Denoising Autoencoders</vt:lpstr>
      <vt:lpstr>Diffusion Models and Denoising Autoencoders</vt:lpstr>
      <vt:lpstr>Diffusion Models and Denoising Autoencoders</vt:lpstr>
      <vt:lpstr>Diffusion Models and Denoising Autoencoders</vt:lpstr>
      <vt:lpstr>Diffusion Models and Denoising Autoencoders</vt:lpstr>
      <vt:lpstr>Diffusion Models and Denoising Autoencoders</vt:lpstr>
      <vt:lpstr>Diffusion Models and Denoising Autoencoders</vt:lpstr>
      <vt:lpstr>Diffusion Models and Denoising Autoencoders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박범순</cp:lastModifiedBy>
  <cp:revision>16</cp:revision>
  <dcterms:modified xsi:type="dcterms:W3CDTF">2023-07-19T04:09:18Z</dcterms:modified>
</cp:coreProperties>
</file>